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9" r:id="rId5"/>
    <p:sldId id="267" r:id="rId6"/>
    <p:sldId id="265" r:id="rId7"/>
    <p:sldId id="258" r:id="rId8"/>
    <p:sldId id="261" r:id="rId9"/>
    <p:sldId id="260" r:id="rId10"/>
    <p:sldId id="279" r:id="rId11"/>
    <p:sldId id="297" r:id="rId12"/>
    <p:sldId id="278" r:id="rId13"/>
    <p:sldId id="303" r:id="rId14"/>
    <p:sldId id="298" r:id="rId15"/>
    <p:sldId id="302" r:id="rId16"/>
    <p:sldId id="301" r:id="rId17"/>
    <p:sldId id="300" r:id="rId18"/>
    <p:sldId id="271" r:id="rId19"/>
    <p:sldId id="288" r:id="rId20"/>
    <p:sldId id="289" r:id="rId21"/>
    <p:sldId id="293" r:id="rId22"/>
    <p:sldId id="294" r:id="rId23"/>
    <p:sldId id="273" r:id="rId24"/>
    <p:sldId id="274" r:id="rId25"/>
    <p:sldId id="291" r:id="rId26"/>
    <p:sldId id="290" r:id="rId27"/>
    <p:sldId id="292" r:id="rId28"/>
    <p:sldId id="286" r:id="rId29"/>
    <p:sldId id="304" r:id="rId30"/>
    <p:sldId id="305" r:id="rId31"/>
    <p:sldId id="306" r:id="rId32"/>
    <p:sldId id="285" r:id="rId33"/>
    <p:sldId id="282" r:id="rId34"/>
    <p:sldId id="283" r:id="rId35"/>
    <p:sldId id="284" r:id="rId36"/>
    <p:sldId id="295" r:id="rId37"/>
    <p:sldId id="275" r:id="rId38"/>
    <p:sldId id="296" r:id="rId39"/>
    <p:sldId id="280" r:id="rId40"/>
    <p:sldId id="287" r:id="rId41"/>
    <p:sldId id="299" r:id="rId42"/>
    <p:sldId id="307" r:id="rId4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TYLCV  3 DAT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5952252543774541E-2"/>
          <c:y val="5.8661273898139799E-2"/>
          <c:w val="0.89837701794125058"/>
          <c:h val="0.868290807911306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Sheet3!$C$4:$C$10</c:f>
              <c:strCache>
                <c:ptCount val="7"/>
                <c:pt idx="0">
                  <c:v>Sivanto 3</c:v>
                </c:pt>
                <c:pt idx="1">
                  <c:v>Cyazypyr 3</c:v>
                </c:pt>
                <c:pt idx="2">
                  <c:v>Fulfill 3</c:v>
                </c:pt>
                <c:pt idx="3">
                  <c:v>Hero 3</c:v>
                </c:pt>
                <c:pt idx="4">
                  <c:v>Pyriflu 3</c:v>
                </c:pt>
                <c:pt idx="5">
                  <c:v>Sulfoxaflor 3</c:v>
                </c:pt>
                <c:pt idx="6">
                  <c:v>Untreated 3</c:v>
                </c:pt>
              </c:strCache>
            </c:strRef>
          </c:cat>
          <c:val>
            <c:numRef>
              <c:f>Sheet3!$D$4:$D$10</c:f>
              <c:numCache>
                <c:formatCode>0.00</c:formatCode>
                <c:ptCount val="7"/>
                <c:pt idx="0">
                  <c:v>0</c:v>
                </c:pt>
                <c:pt idx="1">
                  <c:v>0.15000000000000002</c:v>
                </c:pt>
                <c:pt idx="2">
                  <c:v>0.62500000000000011</c:v>
                </c:pt>
                <c:pt idx="3">
                  <c:v>0.15000000000000002</c:v>
                </c:pt>
                <c:pt idx="4">
                  <c:v>0.125</c:v>
                </c:pt>
                <c:pt idx="5">
                  <c:v>0.25</c:v>
                </c:pt>
                <c:pt idx="6">
                  <c:v>0.95000000000000007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42464"/>
        <c:axId val="120144256"/>
      </c:barChart>
      <c:catAx>
        <c:axId val="12014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0144256"/>
        <c:crosses val="autoZero"/>
        <c:auto val="1"/>
        <c:lblAlgn val="ctr"/>
        <c:lblOffset val="100"/>
        <c:noMultiLvlLbl val="0"/>
      </c:catAx>
      <c:valAx>
        <c:axId val="120144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12014246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TYLCV 7 DAT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Sheet4!$C$4:$C$10</c:f>
              <c:strCache>
                <c:ptCount val="7"/>
                <c:pt idx="0">
                  <c:v>Sivanto 7</c:v>
                </c:pt>
                <c:pt idx="1">
                  <c:v>Cyazypyr 7</c:v>
                </c:pt>
                <c:pt idx="2">
                  <c:v>Fulfill 7</c:v>
                </c:pt>
                <c:pt idx="3">
                  <c:v>Hero 7</c:v>
                </c:pt>
                <c:pt idx="4">
                  <c:v>Pyriflu 7</c:v>
                </c:pt>
                <c:pt idx="5">
                  <c:v>Sulfoxaflor 7</c:v>
                </c:pt>
                <c:pt idx="6">
                  <c:v>Untreated 7</c:v>
                </c:pt>
              </c:strCache>
            </c:strRef>
          </c:cat>
          <c:val>
            <c:numRef>
              <c:f>Sheet4!$D$4:$D$10</c:f>
              <c:numCache>
                <c:formatCode>0.00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0.75000000000000011</c:v>
                </c:pt>
                <c:pt idx="3">
                  <c:v>0.1</c:v>
                </c:pt>
                <c:pt idx="4">
                  <c:v>0.32500000000000007</c:v>
                </c:pt>
                <c:pt idx="5">
                  <c:v>0.25</c:v>
                </c:pt>
                <c:pt idx="6">
                  <c:v>0.72500000000000009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05696"/>
        <c:axId val="120607488"/>
      </c:barChart>
      <c:catAx>
        <c:axId val="12060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607488"/>
        <c:crosses val="autoZero"/>
        <c:auto val="1"/>
        <c:lblAlgn val="ctr"/>
        <c:lblOffset val="100"/>
        <c:noMultiLvlLbl val="0"/>
      </c:catAx>
      <c:valAx>
        <c:axId val="120607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1206056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TYLCV  14 DAT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Sheet5!$C$5:$C$11</c:f>
              <c:strCache>
                <c:ptCount val="7"/>
                <c:pt idx="0">
                  <c:v>Sivanto 14</c:v>
                </c:pt>
                <c:pt idx="1">
                  <c:v>Cyazypyr 14</c:v>
                </c:pt>
                <c:pt idx="2">
                  <c:v>Fulfill 14</c:v>
                </c:pt>
                <c:pt idx="3">
                  <c:v>Hero 14</c:v>
                </c:pt>
                <c:pt idx="4">
                  <c:v>Pyriflu 14</c:v>
                </c:pt>
                <c:pt idx="5">
                  <c:v>Sulfoxaflor 14</c:v>
                </c:pt>
                <c:pt idx="6">
                  <c:v>Untreated 14</c:v>
                </c:pt>
              </c:strCache>
            </c:strRef>
          </c:cat>
          <c:val>
            <c:numRef>
              <c:f>Sheet5!$D$5:$D$11</c:f>
              <c:numCache>
                <c:formatCode>0.00</c:formatCode>
                <c:ptCount val="7"/>
                <c:pt idx="0">
                  <c:v>2.5000000000000001E-2</c:v>
                </c:pt>
                <c:pt idx="1">
                  <c:v>0.4250000000000001</c:v>
                </c:pt>
                <c:pt idx="2">
                  <c:v>0.95000000000000007</c:v>
                </c:pt>
                <c:pt idx="3">
                  <c:v>0.60000000000000009</c:v>
                </c:pt>
                <c:pt idx="4">
                  <c:v>0.70000000000000007</c:v>
                </c:pt>
                <c:pt idx="5">
                  <c:v>0.77500000000000013</c:v>
                </c:pt>
                <c:pt idx="6">
                  <c:v>0.85000000000000009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35520"/>
        <c:axId val="121837056"/>
      </c:barChart>
      <c:catAx>
        <c:axId val="12183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837056"/>
        <c:crosses val="autoZero"/>
        <c:auto val="1"/>
        <c:lblAlgn val="ctr"/>
        <c:lblOffset val="100"/>
        <c:noMultiLvlLbl val="0"/>
      </c:catAx>
      <c:valAx>
        <c:axId val="121837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12183552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FF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Sheet2!$D$6:$D$26</c:f>
              <c:strCache>
                <c:ptCount val="21"/>
                <c:pt idx="0">
                  <c:v>Sivanto 3</c:v>
                </c:pt>
                <c:pt idx="1">
                  <c:v>Cyazypyr 3</c:v>
                </c:pt>
                <c:pt idx="2">
                  <c:v>Fulfill 3</c:v>
                </c:pt>
                <c:pt idx="3">
                  <c:v>Hero 3</c:v>
                </c:pt>
                <c:pt idx="4">
                  <c:v>Pyriflu 3</c:v>
                </c:pt>
                <c:pt idx="5">
                  <c:v>Sulfoxaflor 3</c:v>
                </c:pt>
                <c:pt idx="6">
                  <c:v>Untreated 3</c:v>
                </c:pt>
                <c:pt idx="7">
                  <c:v>Sivanto 7</c:v>
                </c:pt>
                <c:pt idx="8">
                  <c:v>Cyazypyr 7</c:v>
                </c:pt>
                <c:pt idx="9">
                  <c:v>Fulfill 7</c:v>
                </c:pt>
                <c:pt idx="10">
                  <c:v>Hero 7</c:v>
                </c:pt>
                <c:pt idx="11">
                  <c:v>Pyriflu 7</c:v>
                </c:pt>
                <c:pt idx="12">
                  <c:v>Sulfoxaflor 7</c:v>
                </c:pt>
                <c:pt idx="13">
                  <c:v>Untreated 7</c:v>
                </c:pt>
                <c:pt idx="14">
                  <c:v>Sivanto 14</c:v>
                </c:pt>
                <c:pt idx="15">
                  <c:v>Cyazypyr 14</c:v>
                </c:pt>
                <c:pt idx="16">
                  <c:v>Fulfill 14</c:v>
                </c:pt>
                <c:pt idx="17">
                  <c:v>Hero 14</c:v>
                </c:pt>
                <c:pt idx="18">
                  <c:v>Pyriflu 14</c:v>
                </c:pt>
                <c:pt idx="19">
                  <c:v>Sulfoxaflor 14</c:v>
                </c:pt>
                <c:pt idx="20">
                  <c:v>Untreated 14</c:v>
                </c:pt>
              </c:strCache>
            </c:strRef>
          </c:cat>
          <c:val>
            <c:numRef>
              <c:f>Sheet2!$E$6:$E$26</c:f>
              <c:numCache>
                <c:formatCode>0.00</c:formatCode>
                <c:ptCount val="21"/>
                <c:pt idx="0">
                  <c:v>0</c:v>
                </c:pt>
                <c:pt idx="1">
                  <c:v>0.15000000000000002</c:v>
                </c:pt>
                <c:pt idx="2">
                  <c:v>0.62500000000000011</c:v>
                </c:pt>
                <c:pt idx="3">
                  <c:v>0.15000000000000002</c:v>
                </c:pt>
                <c:pt idx="4">
                  <c:v>0.125</c:v>
                </c:pt>
                <c:pt idx="5">
                  <c:v>0.25</c:v>
                </c:pt>
                <c:pt idx="6">
                  <c:v>0.95000000000000007</c:v>
                </c:pt>
                <c:pt idx="7">
                  <c:v>0</c:v>
                </c:pt>
                <c:pt idx="8">
                  <c:v>0.2</c:v>
                </c:pt>
                <c:pt idx="9">
                  <c:v>0.75000000000000011</c:v>
                </c:pt>
                <c:pt idx="10">
                  <c:v>0.1</c:v>
                </c:pt>
                <c:pt idx="11">
                  <c:v>0.32500000000000007</c:v>
                </c:pt>
                <c:pt idx="12">
                  <c:v>0.25</c:v>
                </c:pt>
                <c:pt idx="13">
                  <c:v>0.72500000000000009</c:v>
                </c:pt>
                <c:pt idx="14">
                  <c:v>2.5000000000000001E-2</c:v>
                </c:pt>
                <c:pt idx="15">
                  <c:v>0.4250000000000001</c:v>
                </c:pt>
                <c:pt idx="16">
                  <c:v>0.95000000000000007</c:v>
                </c:pt>
                <c:pt idx="17">
                  <c:v>0.60000000000000009</c:v>
                </c:pt>
                <c:pt idx="18">
                  <c:v>0.70000000000000007</c:v>
                </c:pt>
                <c:pt idx="19">
                  <c:v>0.77500000000000013</c:v>
                </c:pt>
                <c:pt idx="20">
                  <c:v>0.85000000000000009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02400"/>
        <c:axId val="122903936"/>
      </c:barChart>
      <c:catAx>
        <c:axId val="12290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903936"/>
        <c:crosses val="autoZero"/>
        <c:auto val="1"/>
        <c:lblAlgn val="ctr"/>
        <c:lblOffset val="100"/>
        <c:noMultiLvlLbl val="0"/>
      </c:catAx>
      <c:valAx>
        <c:axId val="122903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290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609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4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450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05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058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430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837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690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196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29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046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F393-96B4-4F6E-B1B1-326FE1CE1DF7}" type="datetimeFigureOut">
              <a:rPr lang="es-GT" smtClean="0"/>
              <a:pPr/>
              <a:t>24/09/2012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C2DA-4871-4BDA-93BB-15F82A2B35E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518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Managing the </a:t>
            </a:r>
            <a:r>
              <a:rPr lang="en-US" sz="2800" b="1" dirty="0" err="1" smtClean="0"/>
              <a:t>silverleaf</a:t>
            </a:r>
            <a:r>
              <a:rPr lang="en-US" sz="2800" b="1" dirty="0" smtClean="0"/>
              <a:t> whitefly, </a:t>
            </a:r>
            <a:r>
              <a:rPr lang="en-US" sz="2800" b="1" i="1" dirty="0" err="1" smtClean="0"/>
              <a:t>Bemisia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tabaci</a:t>
            </a:r>
            <a:r>
              <a:rPr lang="en-US" sz="2800" b="1" dirty="0" smtClean="0"/>
              <a:t>, and Tomato yellow leaf curl, a </a:t>
            </a:r>
            <a:r>
              <a:rPr lang="en-US" sz="2800" b="1" dirty="0" err="1" smtClean="0"/>
              <a:t>geminivirus</a:t>
            </a:r>
            <a:endParaRPr lang="en-US" sz="2800" b="1" dirty="0" smtClean="0"/>
          </a:p>
          <a:p>
            <a:pPr algn="ctr"/>
            <a:endParaRPr lang="en-US" b="1" dirty="0"/>
          </a:p>
          <a:p>
            <a:pPr algn="ctr"/>
            <a:r>
              <a:rPr lang="en-US" sz="2400" b="1" dirty="0" smtClean="0"/>
              <a:t>Hugh Smith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University of Florida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Gulf Coast Research and Education Center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/>
              <a:t>Wimauma</a:t>
            </a:r>
            <a:r>
              <a:rPr lang="en-US" sz="2400" b="1" dirty="0" smtClean="0"/>
              <a:t>, FL 33598 </a:t>
            </a:r>
          </a:p>
          <a:p>
            <a:endParaRPr lang="es-G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1"/>
            <a:ext cx="1252538" cy="9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sz="2400" b="1"/>
              <a:t>Whiteflies, aphids and thrips are repelled by UV.</a:t>
            </a:r>
          </a:p>
          <a:p>
            <a:pPr eaLnBrk="1" hangingPunct="1">
              <a:spcBef>
                <a:spcPct val="50000"/>
              </a:spcBef>
            </a:pPr>
            <a:r>
              <a:rPr lang="es-GT" sz="2400" b="1"/>
              <a:t>UV reflective mulch has been used to reduce insect numbers and virus incidence.</a:t>
            </a:r>
          </a:p>
        </p:txBody>
      </p:sp>
      <p:pic>
        <p:nvPicPr>
          <p:cNvPr id="50179" name="Picture 3" descr="hugh field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9436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4343400"/>
            <a:ext cx="1371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/>
              <a:t>Rosie’s Organic Farm, Gainesville, 1995</a:t>
            </a:r>
          </a:p>
        </p:txBody>
      </p:sp>
    </p:spTree>
    <p:extLst>
      <p:ext uri="{BB962C8B-B14F-4D97-AF65-F5344CB8AC3E}">
        <p14:creationId xmlns:p14="http://schemas.microsoft.com/office/powerpoint/2010/main" val="3465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160" y="304800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Tomato varieties resistant to TYLCV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▪  Ripening issues</a:t>
            </a:r>
          </a:p>
          <a:p>
            <a:r>
              <a:rPr lang="en-US" sz="2400" dirty="0"/>
              <a:t>	 ▪ </a:t>
            </a:r>
            <a:r>
              <a:rPr lang="en-US" sz="2400" dirty="0" smtClean="0"/>
              <a:t>Growers prefer susceptible varieties</a:t>
            </a:r>
          </a:p>
          <a:p>
            <a:r>
              <a:rPr lang="en-US" sz="2400" dirty="0" smtClean="0"/>
              <a:t>	</a:t>
            </a:r>
            <a:r>
              <a:rPr lang="en-US" sz="2400" dirty="0"/>
              <a:t> ▪ </a:t>
            </a:r>
            <a:r>
              <a:rPr lang="en-US" sz="2400" dirty="0" smtClean="0"/>
              <a:t>Resistant varieties can be sources of TYLCV</a:t>
            </a:r>
          </a:p>
          <a:p>
            <a:endParaRPr lang="en-US" dirty="0" smtClean="0"/>
          </a:p>
          <a:p>
            <a:endParaRPr lang="es-GT" dirty="0"/>
          </a:p>
        </p:txBody>
      </p:sp>
      <p:pic>
        <p:nvPicPr>
          <p:cNvPr id="3" name="Picture 8" descr="011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92192"/>
            <a:ext cx="4953000" cy="428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4060" y="610190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TYLCV susceptible                 TYLCV </a:t>
            </a:r>
            <a:r>
              <a:rPr lang="es-GT" dirty="0" err="1"/>
              <a:t>resistant</a:t>
            </a:r>
            <a:endParaRPr lang="es-GT" dirty="0"/>
          </a:p>
        </p:txBody>
      </p:sp>
      <p:sp>
        <p:nvSpPr>
          <p:cNvPr id="5" name="TextBox 4"/>
          <p:cNvSpPr txBox="1"/>
          <p:nvPr/>
        </p:nvSpPr>
        <p:spPr>
          <a:xfrm>
            <a:off x="99060" y="61110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err="1"/>
              <a:t>Photo</a:t>
            </a:r>
            <a:r>
              <a:rPr lang="es-GT" dirty="0"/>
              <a:t>: </a:t>
            </a:r>
            <a:r>
              <a:rPr lang="es-GT" dirty="0" smtClean="0"/>
              <a:t>IFAS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217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3200400" y="2895600"/>
            <a:ext cx="25146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3200400" y="1371600"/>
            <a:ext cx="2514600" cy="1295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5943600" y="2895600"/>
            <a:ext cx="2514600" cy="12954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200400" y="4419600"/>
            <a:ext cx="2514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533400" y="2895600"/>
            <a:ext cx="2514600" cy="1295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sz="3600" dirty="0" err="1" smtClean="0">
                <a:solidFill>
                  <a:srgbClr val="FFFF00"/>
                </a:solidFill>
              </a:rPr>
              <a:t>Sources</a:t>
            </a:r>
            <a:r>
              <a:rPr lang="es-GT" sz="3600" dirty="0" smtClean="0">
                <a:solidFill>
                  <a:srgbClr val="FFFF00"/>
                </a:solidFill>
              </a:rPr>
              <a:t> of TYLCV</a:t>
            </a:r>
            <a:endParaRPr lang="es-GT" sz="3600" dirty="0">
              <a:solidFill>
                <a:srgbClr val="FFFF00"/>
              </a:solidFill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352800" y="1752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/>
              <a:t>Old Tomato Field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248400" y="32004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/>
              <a:t>Resistant Tomato Field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3429000" y="32004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/>
              <a:t>Susceptible Tomato Field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685800" y="3124200"/>
            <a:ext cx="213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dirty="0"/>
              <a:t>Non-</a:t>
            </a:r>
            <a:r>
              <a:rPr lang="es-GT" dirty="0" err="1"/>
              <a:t>Symptomatic</a:t>
            </a:r>
            <a:r>
              <a:rPr lang="es-GT" dirty="0"/>
              <a:t> </a:t>
            </a:r>
            <a:r>
              <a:rPr lang="es-GT" dirty="0" err="1" smtClean="0"/>
              <a:t>Pepper</a:t>
            </a:r>
            <a:r>
              <a:rPr lang="es-GT" dirty="0" smtClean="0"/>
              <a:t>/Squash </a:t>
            </a:r>
            <a:r>
              <a:rPr lang="es-GT" dirty="0"/>
              <a:t>Field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200400" y="4572000"/>
            <a:ext cx="243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/>
              <a:t>Grape Tomato/Indeterminate variety</a:t>
            </a:r>
          </a:p>
        </p:txBody>
      </p:sp>
    </p:spTree>
    <p:extLst>
      <p:ext uri="{BB962C8B-B14F-4D97-AF65-F5344CB8AC3E}">
        <p14:creationId xmlns:p14="http://schemas.microsoft.com/office/powerpoint/2010/main" val="39923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/>
      <p:bldP spid="115723" grpId="0"/>
      <p:bldP spid="115725" grpId="0"/>
      <p:bldP spid="115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5" y="3362589"/>
            <a:ext cx="2356104" cy="156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5" y="5066585"/>
            <a:ext cx="2362202" cy="156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4" y="5066583"/>
            <a:ext cx="2362205" cy="156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1600200"/>
            <a:ext cx="2209329" cy="332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Collaboration with Cornell University tomato breeder Dr. Martha </a:t>
            </a:r>
            <a:r>
              <a:rPr lang="en-US" sz="2400" dirty="0" err="1" smtClean="0">
                <a:solidFill>
                  <a:srgbClr val="FFFF00"/>
                </a:solidFill>
              </a:rPr>
              <a:t>Mutschler</a:t>
            </a:r>
            <a:r>
              <a:rPr lang="en-US" sz="2400" dirty="0" smtClean="0">
                <a:solidFill>
                  <a:srgbClr val="FFFF00"/>
                </a:solidFill>
              </a:rPr>
              <a:t>: evaluating resistance to TYLCV and </a:t>
            </a:r>
            <a:r>
              <a:rPr lang="en-US" sz="2400" i="1" dirty="0" smtClean="0">
                <a:solidFill>
                  <a:srgbClr val="FFFF00"/>
                </a:solidFill>
              </a:rPr>
              <a:t>B. </a:t>
            </a:r>
            <a:r>
              <a:rPr lang="en-US" sz="2400" i="1" dirty="0" err="1" smtClean="0">
                <a:solidFill>
                  <a:srgbClr val="FFFF00"/>
                </a:solidFill>
              </a:rPr>
              <a:t>tabaci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400" i="1" dirty="0" smtClean="0">
                <a:solidFill>
                  <a:srgbClr val="FFFF00"/>
                </a:solidFill>
              </a:rPr>
              <a:t>~ </a:t>
            </a:r>
            <a:r>
              <a:rPr lang="en-US" sz="2400" dirty="0" smtClean="0">
                <a:solidFill>
                  <a:srgbClr val="FFFF00"/>
                </a:solidFill>
              </a:rPr>
              <a:t>acyl sugars (</a:t>
            </a:r>
            <a:r>
              <a:rPr lang="en-US" sz="2400" dirty="0" err="1" smtClean="0">
                <a:solidFill>
                  <a:srgbClr val="FFFF00"/>
                </a:solidFill>
              </a:rPr>
              <a:t>exhudates</a:t>
            </a:r>
            <a:r>
              <a:rPr lang="en-US" sz="2400" dirty="0" smtClean="0">
                <a:solidFill>
                  <a:srgbClr val="FFFF00"/>
                </a:solidFill>
              </a:rPr>
              <a:t>) and </a:t>
            </a:r>
            <a:r>
              <a:rPr lang="en-US" sz="2400" dirty="0" err="1" smtClean="0">
                <a:solidFill>
                  <a:srgbClr val="FFFF00"/>
                </a:solidFill>
              </a:rPr>
              <a:t>trichomes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  <a:endParaRPr lang="es-GT" sz="2400" dirty="0">
              <a:solidFill>
                <a:srgbClr val="FFFF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5082" y="2256305"/>
            <a:ext cx="4980526" cy="37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0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ughasmith\Documents\2012\Field weed\Field Sicklepod (3) cropped 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35" y="4495800"/>
            <a:ext cx="2639201" cy="1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if-srvv-gcrec\DATA\Private\Smith-Lab\Digital Microscope\2012-07-09 Weeds photos for poster - by Yankai\wild morningglory (3)cropped compress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39" y="2353937"/>
            <a:ext cx="2639201" cy="19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if-srvv-gcrec\DATA\Private\Smith-Lab\Digital Microscope\2012-07-09 Weeds photos for poster - by Yankai\wild bidens cropped compress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38" y="304800"/>
            <a:ext cx="263920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ughasmith\Documents\2012\Field weed\Photos\parasitized whitefly nymphs sicklepod Christ Guere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3200325"/>
            <a:ext cx="4306824" cy="32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Weeds as hosts of TYLCV?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▪  Confirmed in other countries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▪  Florida testing so far negative</a:t>
            </a:r>
            <a:endParaRPr lang="es-GT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1438" y="319445"/>
            <a:ext cx="263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Bidens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pilosa</a:t>
            </a:r>
            <a:endParaRPr lang="es-GT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6679" y="235581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Morning glory</a:t>
            </a:r>
            <a:endParaRPr lang="es-GT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3631" y="450799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Sicklepod</a:t>
            </a:r>
            <a:endParaRPr lang="es-GT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88" y="3344517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Parasitized (black) whitefly nymphs on </a:t>
            </a:r>
            <a:r>
              <a:rPr lang="en-US" sz="2800" dirty="0" err="1" smtClean="0">
                <a:solidFill>
                  <a:srgbClr val="7030A0"/>
                </a:solidFill>
              </a:rPr>
              <a:t>sicklepod</a:t>
            </a:r>
            <a:endParaRPr lang="es-GT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Weeds as hosts of TYLCV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Transmission studies using Koch’s postulates</a:t>
            </a:r>
            <a:endParaRPr lang="es-GT" sz="32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0"/>
            <a:ext cx="3963570" cy="26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203575" cy="48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307048"/>
            <a:ext cx="3963570" cy="26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6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45608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4572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Quantify proportion of adult whiteflies with TYLCV over cropping season </a:t>
            </a:r>
          </a:p>
          <a:p>
            <a:r>
              <a:rPr lang="en-US" sz="3600" dirty="0" smtClean="0"/>
              <a:t>– collected from tomato and weeds on-farm.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2034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ghasmith\Pictures\WORK PHOTOS\Applying insecticides\Steve high clearance sprayer 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49" y="3410391"/>
            <a:ext cx="4027795" cy="30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0" y="743392"/>
            <a:ext cx="401479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153401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" y="304800"/>
            <a:ext cx="41509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Whitefly Insecticide Trials: 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At-Plant, Drip-Injected and Foliar Treatments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Field and Greenhouse Studies</a:t>
            </a:r>
            <a:endParaRPr lang="es-GT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50" y="74339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Drip Injection</a:t>
            </a:r>
            <a:endParaRPr lang="es-GT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08148" y="339473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Foliar treatments</a:t>
            </a:r>
            <a:endParaRPr lang="es-G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05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Greenhouse studies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39226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 plant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drip injected applications:</a:t>
            </a:r>
          </a:p>
          <a:p>
            <a:endParaRPr lang="en-US" sz="3200" b="1" dirty="0"/>
          </a:p>
          <a:p>
            <a:r>
              <a:rPr lang="en-US" sz="3200" b="1" i="1" dirty="0" smtClean="0"/>
              <a:t>7-10 days for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complete uptake of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at-plant material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through roots. </a:t>
            </a:r>
            <a:endParaRPr lang="en-US" sz="3200" b="1" i="1" dirty="0"/>
          </a:p>
        </p:txBody>
      </p:sp>
      <p:pic>
        <p:nvPicPr>
          <p:cNvPr id="2050" name="Picture 2" descr="C:\Users\hughasmith\Pictures\Crop Pictures\Florida\Pepper and tomato GC REC Nov 22 2011\tomato seed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1876"/>
            <a:ext cx="3505200" cy="52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543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Mode of Action: </a:t>
            </a:r>
          </a:p>
          <a:p>
            <a:endParaRPr lang="en-US" sz="4000" b="1" dirty="0"/>
          </a:p>
          <a:p>
            <a:r>
              <a:rPr lang="en-US" sz="4000" b="1" dirty="0"/>
              <a:t>T</a:t>
            </a:r>
            <a:r>
              <a:rPr lang="en-US" sz="4000" b="1" dirty="0" smtClean="0"/>
              <a:t>he mechanism or pathway by which an insecticide kills.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Trend </a:t>
            </a:r>
            <a:r>
              <a:rPr lang="en-US" sz="4000" b="1" dirty="0"/>
              <a:t>has been from broad spectrum to </a:t>
            </a:r>
            <a:r>
              <a:rPr lang="en-US" sz="4000" b="1" dirty="0" smtClean="0"/>
              <a:t>target-specific </a:t>
            </a:r>
            <a:r>
              <a:rPr lang="en-US" sz="4000" b="1" dirty="0"/>
              <a:t>modes of action.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601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8" y="838200"/>
            <a:ext cx="3526974" cy="26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55284"/>
            <a:ext cx="3657600" cy="261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760" y="3296853"/>
            <a:ext cx="2057400" cy="354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8875"/>
            <a:ext cx="2142113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Silverleaf</a:t>
            </a:r>
            <a:r>
              <a:rPr lang="en-US" sz="2800" b="1" dirty="0" smtClean="0"/>
              <a:t> whitefly adult (</a:t>
            </a:r>
            <a:r>
              <a:rPr lang="en-US" sz="2800" b="1" i="1" dirty="0" err="1" smtClean="0"/>
              <a:t>Bemisia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tabaci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24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543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Examples and their Mode of Action Numbers:</a:t>
            </a:r>
            <a:endParaRPr lang="en-US" sz="2800" b="1" dirty="0"/>
          </a:p>
          <a:p>
            <a:endParaRPr lang="en-US" b="1" dirty="0" smtClean="0"/>
          </a:p>
          <a:p>
            <a:r>
              <a:rPr lang="en-US" sz="2800" b="1" dirty="0" smtClean="0"/>
              <a:t>●  Nerve/muscle poisons</a:t>
            </a:r>
          </a:p>
          <a:p>
            <a:r>
              <a:rPr lang="en-US" sz="2800" b="1" dirty="0"/>
              <a:t>	</a:t>
            </a:r>
            <a:r>
              <a:rPr lang="en-US" sz="2800" b="1" dirty="0" err="1" smtClean="0"/>
              <a:t>Acetylcholinestrase</a:t>
            </a:r>
            <a:r>
              <a:rPr lang="en-US" sz="2800" b="1" dirty="0" smtClean="0"/>
              <a:t> inhibitors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err="1" smtClean="0"/>
              <a:t>Carbamates</a:t>
            </a:r>
            <a:r>
              <a:rPr lang="en-US" sz="2800" b="1" dirty="0" smtClean="0"/>
              <a:t> – 1A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OPs – 1B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Sodium channel modulators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err="1" smtClean="0"/>
              <a:t>Pyrethroids</a:t>
            </a:r>
            <a:r>
              <a:rPr lang="en-US" sz="2800" b="1" dirty="0"/>
              <a:t> </a:t>
            </a:r>
            <a:r>
              <a:rPr lang="en-US" sz="2800" b="1" dirty="0" smtClean="0"/>
              <a:t>– 3</a:t>
            </a:r>
          </a:p>
          <a:p>
            <a:endParaRPr lang="en-US" sz="2800" b="1" dirty="0" smtClean="0"/>
          </a:p>
          <a:p>
            <a:r>
              <a:rPr lang="en-US" sz="2800" b="1" dirty="0"/>
              <a:t>● Growth </a:t>
            </a:r>
            <a:r>
              <a:rPr lang="en-US" sz="2800" b="1" dirty="0" smtClean="0"/>
              <a:t>regulators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Juvenile hormone mimics – 7A, 7B, 7C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Chitin biosynthesis inhibitors – 15</a:t>
            </a:r>
          </a:p>
          <a:p>
            <a:endParaRPr lang="en-US" sz="2800" b="1" dirty="0" smtClean="0"/>
          </a:p>
          <a:p>
            <a:r>
              <a:rPr lang="en-US" sz="2800" b="1" dirty="0"/>
              <a:t>● </a:t>
            </a:r>
            <a:r>
              <a:rPr lang="en-US" sz="2800" b="1" dirty="0" smtClean="0"/>
              <a:t>Selective </a:t>
            </a:r>
            <a:r>
              <a:rPr lang="en-US" sz="2800" b="1" dirty="0" err="1" smtClean="0"/>
              <a:t>Homopteran</a:t>
            </a:r>
            <a:r>
              <a:rPr lang="en-US" sz="2800" b="1" dirty="0" smtClean="0"/>
              <a:t> feeding blockers - 9 B, 9C</a:t>
            </a:r>
          </a:p>
          <a:p>
            <a:r>
              <a:rPr lang="en-US" sz="2800" b="1" dirty="0"/>
              <a:t>	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229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1436"/>
            <a:ext cx="5662665" cy="66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41436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Vegetable Production Handbook for Florida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222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hughasmith\Documents\Workshops\2012 July 29 Small Farms Conf\Example cropped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8" y="-4404"/>
            <a:ext cx="7637572" cy="684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94677"/>
              </p:ext>
            </p:extLst>
          </p:nvPr>
        </p:nvGraphicFramePr>
        <p:xfrm>
          <a:off x="381000" y="152400"/>
          <a:ext cx="8534398" cy="573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209800"/>
                <a:gridCol w="1371600"/>
                <a:gridCol w="914400"/>
                <a:gridCol w="1600200"/>
                <a:gridCol w="1142998"/>
              </a:tblGrid>
              <a:tr h="453438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Whitefly Insecticides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IRAC  #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Active ingredient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53438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Nerve /Muscle poisons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53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Carbamate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Vydate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1A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Restricted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343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OP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Monitor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1B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Restricted</a:t>
                      </a:r>
                    </a:p>
                  </a:txBody>
                  <a:tcPr/>
                </a:tc>
              </a:tr>
              <a:tr h="453438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Cyclodiene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Thionex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1C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Until end 2014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Restricted</a:t>
                      </a:r>
                    </a:p>
                  </a:txBody>
                  <a:tcPr/>
                </a:tc>
              </a:tr>
              <a:tr h="453438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Pyrethroid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Mustang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Restricted</a:t>
                      </a:r>
                    </a:p>
                  </a:txBody>
                  <a:tcPr/>
                </a:tc>
              </a:tr>
              <a:tr h="5590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Systemic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Neonicotinoids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Admire</a:t>
                      </a:r>
                    </a:p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Provado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4A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imidacloprid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Tolerance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 issues</a:t>
                      </a: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59033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Actara</a:t>
                      </a: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Platinum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4A</a:t>
                      </a:r>
                    </a:p>
                    <a:p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thiamethoxam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59033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Venom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Scorpion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4A</a:t>
                      </a:r>
                    </a:p>
                    <a:p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dinotefuran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53438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Assail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acetamiprid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5903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Diamides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Coragen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Verimark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Rynaxypyr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Cyazypyr</a:t>
                      </a:r>
                      <a:endParaRPr lang="en-US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4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50822"/>
              </p:ext>
            </p:extLst>
          </p:nvPr>
        </p:nvGraphicFramePr>
        <p:xfrm>
          <a:off x="381001" y="228600"/>
          <a:ext cx="7571573" cy="451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97"/>
                <a:gridCol w="1771859"/>
                <a:gridCol w="1232598"/>
                <a:gridCol w="693336"/>
                <a:gridCol w="2025803"/>
                <a:gridCol w="208280"/>
              </a:tblGrid>
              <a:tr h="14797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Whitefly Insecticides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IRAC  #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Active ingredient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6570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Nerve /Muscle poisons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6570">
                <a:tc gridSpan="2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Feeding blocker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Fulfill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9B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</a:rPr>
                        <a:t>Pymetrozine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  <a:tr h="83567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Growth /development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regulators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Juvenile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 hormone mimics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Knack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7A, 7D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</a:rPr>
                        <a:t>Pyriproxifen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  <a:tr h="464265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Chitin biosynthesis inhibitor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Courier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</a:rPr>
                        <a:t>Buprofezin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  <a:tr h="464265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Lipid biosynthesis inhibitor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Movento</a:t>
                      </a:r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Oberon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Spirotetramat</a:t>
                      </a:r>
                      <a:endParaRPr lang="en-US" sz="1800" b="1" dirty="0" smtClean="0"/>
                    </a:p>
                    <a:p>
                      <a:r>
                        <a:rPr lang="en-US" sz="1800" b="1" dirty="0" err="1" smtClean="0"/>
                        <a:t>Spiromesifen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  <a:tr h="37657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Unknown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Pyrifluquinazon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029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Softer materials: </a:t>
            </a:r>
            <a:r>
              <a:rPr lang="en-US" dirty="0" err="1" smtClean="0"/>
              <a:t>Azadirachtin</a:t>
            </a:r>
            <a:r>
              <a:rPr lang="en-US" dirty="0" smtClean="0"/>
              <a:t> products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err="1" smtClean="0"/>
              <a:t>Beauvaria</a:t>
            </a:r>
            <a:r>
              <a:rPr lang="en-US" i="1" dirty="0" smtClean="0"/>
              <a:t> </a:t>
            </a:r>
            <a:r>
              <a:rPr lang="en-US" i="1" dirty="0" err="1" smtClean="0"/>
              <a:t>bassiana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dirty="0" smtClean="0"/>
              <a:t>Soaps, oils, botanicals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Insecticide Resistance Action Committee (IRAC)</a:t>
            </a:r>
          </a:p>
          <a:p>
            <a:endParaRPr lang="en-US" sz="2800" b="1" dirty="0"/>
          </a:p>
          <a:p>
            <a:r>
              <a:rPr lang="en-US" sz="2800" b="1" dirty="0"/>
              <a:t>Resistance is ‘a heritable change in the sensitivity of a pest population,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reflected </a:t>
            </a:r>
            <a:r>
              <a:rPr lang="en-US" sz="2800" b="1" dirty="0"/>
              <a:t>in the repeated failure of a product to achieve the expected level of control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when </a:t>
            </a:r>
            <a:r>
              <a:rPr lang="en-US" sz="2800" b="1" dirty="0"/>
              <a:t>used as instructed for that pest species’.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Development of Resistance</a:t>
            </a:r>
            <a:endParaRPr lang="en-US" sz="3200" dirty="0"/>
          </a:p>
        </p:txBody>
      </p:sp>
      <p:sp>
        <p:nvSpPr>
          <p:cNvPr id="2" name="AutoShape 2" descr="data:image/jpg;base64,/9j/4AAQSkZJRgABAQAAAQABAAD/2wCEAAkGBhMSERITExMWFRUTGB0ZFxcYFRgfGBkdGBwcHSAZFhkXHCgeHRkjGRwVHy8gIycpLS0sHx4xNjAqNSYrMCoBCQoKDgwOGg8PGiwlHyQwLCwsLCwsLCwqNSwsLCwsLCwsLDQqLCwsMCosLywsLCwsLCwsLCwsLCwsNC0sLCwsL//AABEIAMQAyAMBIgACEQEDEQH/xAAcAAEAAgIDAQAAAAAAAAAAAAAABgcEBQECAwj/xABBEAACAQIEBQEGBAMFBwUBAAABAgMAEQQSITEFBhMiQVEHFCMyYXFCUoGRM2KxFSRDocFTY4KSk7LwNERy0eEW/8QAGgEBAAMBAQEAAAAAAAAAAAAAAAIDBAEFBv/EAC8RAAIBAgUCBAUEAwAAAAAAAAABAgMRBBIhMUET8CJRYbEUMoGR0XGhwfEFIzP/2gAMAwEAAhEDEQA/ALxpSlAKUpQClKUApSlAKUpQClKUApSlAKUpQClKUApSvOaYKL7+g9bm2lAelKj+M5sSOWKIkZ5msoI2GuUsRoMwXtuRe/0136nQVGMlLYk4tbnNKUqREUpSgFKUoBSlKAUpSgOqygkgEEruL6i4vr6aa12queUJ3h4zxGGRieqA+d8ozlWGURlQB2xzRq17m+W2lqsauJgUpSugUpSgFKUoBSlKAUrhnA1OlafiPFTeybLmLG9jcKAFP/G6/sajKSjudSbNnNi1Xfxv9BYm/wCwJqAcwc65MqRm8w+Z2+SLMpf073AZbICLZQSbb4/GuPPNePDnRgy5we5gbJdL6LHlGsp9TlvvUWwnA3nkSGIBtLLlByWBsSFvpAv4mJzOdLm9eXVxmaWSG/ffbN1LDpLNIkHKHCmnxKTuznpkN3BjdmHzM6i3UyWvfQAgDSrWrQ8tYFYUWJVPZux6iszeWZWWxJOu5/yrfVswtHpQ9XuZ69TPIUpStRQKUpQClKUApSo9j+fMHBI0c0hjK3uzI+QWKg3YAhQCyatYdwOxrlwSGlYXD+NQTi8M0co9UkVtt/lP2rNroKr54aPCcdwGLlKLE4CuxOU3GZBm/CQGaNyTqAnnKKs/C4gSIjr8rqGF/Qi4/wAqjHtH4MsuG62SN2wuaTLJ8rJkZZEvsCUJsTswU129mfFGn4fGzSrMUZ4867EI5VdwD8gXfU+ait7HeCRcQwQmieMs6hxbMjFXH1Vl1BFRnkASL75HOzvMk2skjqxdcqqCoUDKl1ey2Frn1qXVVvO/GW4VxKLFLGwhxTKJ5M/YwUZWQx2sJFAEqve5sy+tRle6Z1Ws0WlSuqOCARqDqK7VYRFKUoBWLjOIpEDmYXAZrebKMx+2n+leXEuIZVKobuQcttflFzf+n61DeO8XWEyxqBK+XJ0yxAAUx3aZz8iZF3OpvpeqalZQVyyEHI3XEeOdMZ5GAUnbx2R6hBuzGVlAAuaiXF+JyTtJe0cV2zqdsoYteZl2/D8L6d3pWO+LZ1E80llBYrLlt/EbMy4ZT3AEkjqHvIsBYViDBmYqjoqxm2TD3souf4mKe3bc2sDufU14VfFyrPJDvv8Aux6FOkoasxolM5KoHMchsLA9TE20N7fw8OBufT/Oe8u8MMK3yrLm3kiIZQBbKiqbSIqgbAnyTqdO3DeAvhjn0LkAFrWW35YXjF0TbtdTfcmtuqljdorkgdxRWP8Azxte2vpW7C4bpay39u+9CitVzaLYzuHzXuLHT1Dj/v8A9KzK4RbCua9RbGNilKV04KUpQClKUArEx3CYZgVmijkB3DorA29bisulAV/xT2QQmRp8LNJh5yoAe5axFrMCSGBsMu9sulqwMNi+KcMjlErLiY48vRjszuykgEdUHqALcdzI2x1qz6WqLj5HbkI4L7WMFOjdfNhXUNmSYdp6Y7gj2s5AIOXRrEaa1Rr8x9LEYlsDNNBC7ExqJBEdLlGcC4YAlhlOpXKKlftu4JHBiYskGRXjvG6KLSTNITIJmJuzBMpXzc72qt8fwuSLpl1ssq5ka4KsL2Oo8gggg6iosH0P7KvaOOIRmCY/3qFbsbACVb2zqPB2DD1IPnTce0rDo3C8ZniEoSIvlPgrrnB8FRdv0+tfOfKMmIhlOLw7LGMKDnlcExrnBXKwHzFr6KPS9bzBe2LHqZFnf3iKVWVkdUBGZSLqUUWsTsQR/WimndHbPcsz2P8AOvvTYnDDP04AjQdQguIyMuRmG9mGh9DbxVl1RnsBhhh95xMs8aE5YFVpFBNrOWOY/UAW9DV5K4IBBuDsRUo6KxxgmtZxLiAMcgDZdMue4FsxC5rna2bf6Gsbi3HAqnRrgkKq2LyFdsig6gmx+g1NqjPEJZJiVcKqoc2U6xKM17ysbB5bG+X5VNjrvWLFYyFFepdTpZtz3x/HMwIiuAwI6mX4jXckmFG2FyPiv26aA1q/dQhLOM7sS4j/AAk/nkY2LHe8jaD8I0rJhWwzKWsxt1CpaSU/7tdM330RfsK9f7OYMvUyLfUwSNaR7HRmmb4creen8g2+teKlXxcsz0Xffma7xhsa3h/BXlLTmRQT2tNkcxr5ywx+F9Zm9bipFwrhSwC6AxhrsbvmD39ZwCsinx1BceCNqzo8O5IJVg2wsCthvYWJsPs5H0raYTh1rk3BPpYHQ7nKBe++t69jD4dU9t/Pv2M9Sq2YEKugvGN/TtBOmumaPXX8tZ+ASQm75T9cig/urnX9KyIcEq7f6D/ttf8AWsitqgUOQpSlWEBSlKAUpSgFKUoBSlKAwY+MxNO+HzjqoqsUO+Vr2Yeo0I+n7VnVocTyVh3Z2+IGdxIxErm7r8rWYkaDQC1gLCofzDy5xjCMr8PxLTxA3aGQqZCc2bUvo6kdtgVNrfeqlKd7NafqTtG2+pYvEuGx4iJ4pUDo4IZSPBFtPQ/UaiqK477H5MNM6e+ImBIMsjyWzIqaC6nRpNcoYEX1v6VN+Ce1mQ548XgMRFPEmd1RRYoDZpFEjBrLfUDN9zUP9qXPXDOIxQiKSbqxvcHonIVOhDhyL2+YWuf3pJ5k1F6nEvM1ftJ4BLh8PAsKgcOUK0ZU/Ozrfq4gnUudQPA8VicN9mre6NjMW3RXKGRD81vzyg7KdLLcE/sKkXJPMU+IiEOJaE4PB5WvoA4SzKJGJt007GtoSQoN9q0ntB5slx2UKrrg82ZC2nXKmxkb6AntT7k61hcm30qenm+92y61mpNEZwOJR2vHiFw8wFh1Y16TjSy57MFOl7OtvqKsv2Z+1fGSt7tNEkqoukqBU6QGg6ir2lfAy2P0PiuI5YoYy5Mbq116ZQlnBGuUkaDcdRW0I2rH4fxrGwYUCKVoIXYkMpyGZha4DAZnyiw3yi59a1PNltDR8FfN2XziMVHhEViyvI+gd2VRa99B4Qb5VBJt5rR8Y45Ykyo82UBynT+RNfijDseo6hrEtIALbLUN5K4tj8BE2L6Ec8eIQmJ3dS6uLjPm1ey65luPG1ePL3LeJfEjHYuJ5CSJEYlDnckWeS7rdRoQgIv2jRb15scNRi81Wd3/ACaM0n8qJgvtIMN26QDPa8jyGxG4s4QlVsbhHQAX3NenB/angXPTmVo2djpAGdD/ANNrZiTc/DqUtxjqxZJsFNONj1BhmH31exN9P0J2qusVhuH+8GSKEYSeHvbJiU6YINjYFJENtPlF7m9bY1aKXhZXlmy3eDcw4SQEYfWzBZLRlGVraK6sA2cjxbbXatnFxRGL21EejN4v+UepGm1VHwqOBi8kc2GV9bynHYl5gL3ytmMelyWY7EmpA/Fz8oxbMNe3DYYsRfS+fv1F9ydySdajLGRi7eyHSvuTd+MDWynQakkbjdR6kDfwNr30rx/teRjZYxubgna3i9rC1xmOw21OghEruwCgY97ABbPHEgy7fKwPm+39K1GOgRSeqIIzYge8Y7EM1h4sCotvp9frWd/5GHdvyTVEsaTjjC5ZkQKLsW0AHlyG1y6HKN230FazHc8wg5PeIk0szGWIst9gBexlO/5UG99qrk4aKQsIo45CozMMNgTJYHUMZZs3oddjas3CcpSygAZIUe2UNJGWlUgXMPRCwk/yljqNQN6shiak/li/Yk6UFuyXr7ScHHbNi4ragd7tt+Yhbjb5m1YnQC96l3C+KJMiujZ1cZg2liDrte4/Wq+4LyNBh5MzIZ5b3DSqOoNtOjL8NrW+dGvVg4DCkdzedRvfX1zXIP61tpuXJnmlwZ1KUq8qFKUoBSlKAUpSgNRzLyphsfF0sQmYC+VgSHW4sSrDUX8jY+Qag/DPYDgo5A8ss0wU3yMUCEej5VuRt5F6s+uCbVwHz9zpwxcJjpI3VIYcWkjrmVul1YpXK5gp0DJ0xcDTMptpWlOIj90wxkIy9LqLGO15HaadZenJYjqoWiazAghbfe4/aZwODHpFhyx6yHqqVIuqjta/jv8AlH81vQ1VXOvEIYuhg44IzAEDCLJ3M5ZlYl/4i4ghVUnY21G1skqkFUyLcuUW45iL4HDNiHOImTNGpypGLqrFRfpJbVYlGrEa623auvGeJu0lybdoUGwHaNBHHpaOMDZR9b6mrSlweDGDy4orgcSLRDtvDHYZ1W8egD3zltCWDfltVYc0cEmwzBJYmXUgSZWyPcXGR9muNdKkndnGrI1uH4jJHZopGQg3IUnKf5sux9DcVcPIPHpsbhLnFxCVCUeKWGMhrWZZFClWy5DlNr2IJ2qneGYFpXIXQKMzub5EUbs5F7DxbcmwGtTz2Xc2YLAKfeIQ7NLmVxDmkQBQFcE6gE5tB3a381ydKnP5kIyktjec88RMSmGTDwSKtnkaDMsijUBijggd4sSCwGgJAcVmcB5GliR3kwEUpmRcqtLEFVbXKquU2k8sRvYW2rw9nXD24hinnmeEJHK0qCOQZyx+UZAQ6KqWW9lzKMrBrArbacOYaFgyne41v66aE386H6mq/hYWsk/o2T6r5Kf4lyNLkZoMLh3KgkQl87OAdTA5RQwGnaTmB0089eDc1YmOJZcZNHHBnCGJ3vi0RtBKBJqVD+CCbXNyKt3EcEzH5rX1JG9/DafiH5gQfGtY44BIGHxFYXubrYi/zFdxruRsfI81z4WGzjf9dTrqt8mi4T0JFUtIcQrXCzCQmOQHXZTkjnFx2m19bb2G1w/CIQ11jiUg2usaC5/MpIusnqh3r3wXKsULMY4olz6PlQLmH1VRlI30N/patlBwxE2va1rE3A+gvqB9L1fGnbZEHP1NXFwezAocpW9iugFzqFG6XOpUhlO4Arv/APzoIN1VS2rGMBcx9XjIMbH671uxGB4rtVqpohnZjYbAhAAC1h4J0P6ePWwsKyaUqaViApSldApSlAKUpQClKUBwTUR5p42ojLlSUGgGUm5O1wEYAlsoF7a+RW641iAAF+N9ekhb9D2nSoNxCBTN2ZpFhayl+mQZiDcjKgIWIE3PqSPFYcXXVKDb7ZoowuzpwuMqWLW6sjBpioA77dqaAdsa6fudzXjzZwnCNiuHuwJxo+LkBUZo4AzjrBvBdQoO5uRsNPLiHEThsPLMliwDGFWvqUVnLt97M1vICjTNWr5a4JJPIcfK7q0q4mKJrd8i2dxJ3aKAt0XKPw7W1rycDGbVTEN62si+s1dRRBuYcRJA8cpW64vDoZUe+V77HNuGuM6+VI8iu+G5yCRSRMfeMPIhX3Se4ETHVZIWQZbqbnTKdToKu3gvC4pYIlkVXjaDD3QgHuQlgRfQ6/hI11/WCc/cO4Xw/CzRRiE4t3DwhYyXWMyB8styQoCl1B0JAXTSvWw7U6aZnqO0iAcbLwwYeDotFG8aTWaxM5cG00hG6jUImyjfUmsLCcPLq80pKRA9zkfMfypbdtNAPTwBVk4TCYXiPDIHxReE8Myxu6rfro+0cR8uxCgehP1qveaeOyYmQDIIYYbrDAtskS/vq5/E3k1a7vYhojtg+ZXhkEuHLQGO2TK1yba/FP4wfTarY4D7dmtGuMw1s5AEsTCxG2cxN3AD1BIOtqqSThQwsSST2MsihooPIU6iXEDwpGqx7tubDfAw2JvIGcklj3GwNr+QPS3iuq8dhe+59h4TFpKiuhzKwuD6/vXtXzVwbnDiGDCAYsoGIy4eX4hKndu/+GumgLDerx5K5uXHRtuJIzZ1ZVRvo2RZHsD4NyDr9qsjUUiLi0SSlKVYRFKUoBSlKAUpSgFKUoBSlKAVjY7EhVsWsW0Xe/6WB1/SveSQKCSQAPJNv8zUf4zxMqrOxsgFgoyl2LDQL8SxYt2gW1NQnLKiUY3Zr+M8SFskMxSR1JL5SMka/PMwMYvbQAeWIrTNhVusapkjVBvukWlg3nqym7HyF3rzONLSM0nd3AyC9wzKOzDof9mm7EXBa59a9kh95kMBYBb5sRJ+aQ2Cov2Yx5h4UqPxGvnK9X4qp04d+pvjHpq7NPzFimjWLFL/AITK6IbgFWGUB/ADq8gP0CjxUl/tBJcPgJEa4mGcC5N80LBr6aBT220A86kCsTnnAPLwzF9OwZfiD6BJFkO2oyh5P0BrX8r8M91jGEZ+qcPibKUNlAlgWUFr6lczyBQPq329GrTVLCuMeEzOneepFeM89zLHh4Y2kijKdB5UHxiVAOZVt8gN7qNWF9VuK9uU/Za+I78UQkClisYuZDYnqKp0ZEzZXCt3fQXN9t7PlRcQFZU6rGYoXuSSjjtXwgyXOZddL3I0qwnuH6iAmx+IumY29bf4qi1m/GtxroavwzSp2XqKsfEVl7QeGy8Ok4SQ98JhlAQKpAEwN2kykkFjfMAdgGArrzhwrCgxcRgi6ryR50w4UmPPf/1Ev+4W11W3ebeAasP2ncu+/wDDZETVlKyRkXNsp1IA3+GXFvrVU8H47Jg+JNNi8vaLMq6IsSdqe7A7quVly/Q+SauqeHVFcddCu8Uzyys7s0kkpuWPczs1vTckkaVv8Thf7Mt3g48r/DXVcKCN5GvZpiPwjRfNTzj/AAfD4aVX4d3YidOrGWAyYaKTeYXF87XsgOo1PiqqxWHsXurO5Yd+YnMSddbdzE/vUL5tGLZdUYyT5mLOWZmNySe4n/7qU4DHzwFJ0maHEWy4dFUGSRWbaW/aIhuMw1Y6aa1w/Co+GoDOokx0i3XDkAphw2z4g31kI1EfjQmovJKzszOxZmPczHU/f6eKk029DidlqfVfJnMyYyHMsud0sHRkySxm20qXNje+o0PipDXyzwubGYdIsYkphNisNw2edbgMnb/gqSO5rC+x0r6K5Q5kTG4dZUZToAwBOZGtqjqb2I9bkEa1ZCaehxx5N5SlKtIClKUApSlAKUpQClK855sov/5/+UBruO4lMuRpcn4jZgG08akafqNqrrH8ReSXMrP5WEOzWC27pyC7AMw0U6afc1sub+OhmMALDKR1yGN2uQVh0ABzaZt7LYfiqPYlLXzLmJPxAp1bysC/XW59Be+hrwcfiMz6cfr+Pz9j08NRss0j2TElWAQjO1+gpBICqO6VreouBfc2Hmpfw3haxxIibm92/M7KQ7X9WIikrE4RwhoFlaW3WkJuwJyAxASRCP0Tp3B01N6k2Awisyn/AGZzD0IsVW3/AA5f2FXYPC9PV7sqr1cz02MzAYXsbOPmLXB2sxOlj4ItVc8v8HWGEFTYScQfpixOWMGSJACdSOnHZfyrtvVp1FeZIun0sq2VZkIVQLfiYtYbDe58n6DXZi0lQkvR+xnpO8yoeZ80DYNwVTrZirE2TqK9j37xkkBw/g3voTVucs8YGKgjmGbOLxzKbBgVPcrAaZ0JDAjdTcb1EcNwpcTDhY3ZQ5wzZA6gqzs66EHQ5kzqVvcgm1iARKuVpUGIkRYTD8GHMGa5zpnjFvzr0wq5762CmxFqqwbUqS+vuTrN5rkvUaVXftQ5OSQYbEpB1ehIc8KkDqCY3AJJHb1yhbUdrPVi1wygixFwfBrfKN1Yzp2KB5D55OHxuIHEbf3pisrOLdNkuuUjxGPlCnQWG1brjPLkGAmLYQdacjqQBzeDCI4sJpDbVs11TMdT9ia2ftO5FX3iDiEMPVYSKJobjLIdkax0vnCqfUEea0fst59jeWeDGkM+Mbukf8TWI6bg6BAO1RsNrVnas7fuWplX8ThfqOZS5kZiXLnuJ1zFz63rbYDhUWEiXE4xAxcXw+FY2Mt9pJgNVhG4B+f7VYXOPKsMU8UkYGKDKWw2GBLGRhuZnH/to9CSTdtFJqrOLYWd5pJZyzSu3df5mJ2AXwNgAB6AVzV6MNW2OW5gneZ5JHJaRQhsLAL4jVRoEBC2UegqXcr8ZxHDsXhnkZIRMVSWBrgrEbDqz2+TUnIG138GtT004UoZwJOIsAVQ2MeDB8yC9mxFjcLsv9Y5h+JWZzIWfq3EpYklr6lifLXsbn0pZ302Ry/DPsIGuarb2R84SSwR4edSbAiCUsLyxqSL5Sc11sFJtb5fWrJrUncrasKUpXTgpSlAKUpQCohzVx1kU5c4ZhZO7KoHmRtQ+Vd9t7DzW35h4skSHO2UAXY2Ym17AKFU5mY6BfNVtiMYZZHlIUk3y6KFRFubMRYFVPcfBb6CvPxuJ6UbLc14ejnd3sYlyq581t3Lym5UNq8knrI2pC/UCpTynwK3TncHMQTArfMucZhI/q8oDA32Hb61o+D4MSujy3MAYGzaGUlkXrMp2RGkidRsRrawqbtIxjUfj1AOo7rkrv6TIVt6MPWseEwzX+ypvwaMRWv4I7HjipwChsCuZENzqAXQpe/npySKfsakXCIssMY85Vv9woH+lRjhpGIlkVQRG3cDuBcZwT6G0yjL6qamYr1qa5ME3wKgnPMioVbUnMzXJ0XJG2ijzvqT9AKndVb7SZupNhoswHZK5Gt7OVT99Tqd/G1U43/k0WYZXmjM5UwoeNs4uow8KXLaa3bUjVTfLZhqpsa3uA4e3vKysWYqhjINgJFkZWWRxbR1KMpG2a50zaYXLQ6cMkmhUuVa2pKxhY9R4ZSGNvKn7VI8BhSJCxGwIv63I/pa31sD5qrBxtSj9/vqSrPxM2dKUr0TKY/EMAk0TxOO2RSpsbHXyD4I3B9aqn2geyON8RFiYi2SRx7zGLZnNic0ewDyMAp/mYEeat6uksQYWYAg+DUJRzJo6nYoHlf2iSYTHSyYqJULWjcFWV8PGnyRIh2jUam2511qWczTI6tNw+JnxEkQn1UjoJ+GV0O77mNLb5m1tW19qPI3vZw2JijDTQSAv2gl41BbIw0zDMFtc6XNVtxHHcT4XjJ8VmMiGX4jkdrKQCiyrvHeMqFGwsbbVRKNnbgtT0IZjolsWBuTq7EksSdSWLak38/etlBgIsCkc+JjEk8gD4fCvsB4mxI3y3+WP8W503sOBsDjHw2OiwrLisS7LFh5CvReRRriGH4o4xc3FrmwAub1COa+WJ1xgRy82LxDm4y9zsToVGwXzobAfQVxO+ga5M3kTnIxY+LEYh2kMzmOUWvZZMpVkQbZZAtlUbX9K+jopQwDKbg7GvmBpEwiyYdGjeWX4eIxIGZIxfWLDeCR+KX10Xa9X7yBxpMRg4zf4i3WVSxJDp2sRmJOU6MDc6EVZSfBGS5JLSlKvKxSlKAVj47GCJCx+gFrbnQbkf1rIrB4vgDKmUOyH1U2IvpceLje9Rle2h1WvqVbzjzJLPMYULZY2GpyqAblc9wTb8q6/mNtq7cP4CXVXkW6F1tGykGRwGKNIn4YwVjVY/Oa7eBUowPs5igymNMzBSQ0jZiG8WB0voNbX+1bqPhDb/zq1jqRZ1Y3Pk2WvPWGcp557mt1ko5YmvPC1LaadRcovY7oyA6/RINPUCu4JaEuNHDswB9QUmI/5l/zrObCEBAV1UqQP/jIltvoD+lZeD4bYDN+Emw+hXLr+la1FlFzjhHC+iGva5JGnoGax++UgfpWxpSrkraFbdzh9jVO85yA8TbuFoo4bn/rSNmI0vbIb67AXq2uIyWjbS99LDc38AX1J2tVJ4r+8cUnhFvizCIgG4CRIme+wIWMSXA0B0A81jxicoZVyacNpLMyccs5owqtYZkXPZctxfLmcG46sUt439VKnxaptg1siixFhbXfTT+laiPBB5GFt9ddvyNr/NGQPuoNb1FsLVfSjbYpm7nNKUq4rFKUoBXm+HU5rqDmFmuBqPQ+or0pQFac0eyNHilOHLB0s2GUMbxi92hUk26RN2UaFWO9rAaSU4+J1wWKDz5XET4lBGJ/d5dEWJ27viMpV2JuDZQbkGrmrgreq3TXBJSPnLFco4eKULFOmIDtaDDuOk+cH5MYXtkRCNRoXNhprU29lHHMQmJxGDxRHVDBiGcrlW2XLHFlyZQVQAKV0Oxqbcyci4XGI4eNc7HMGIv3du/kjtFwCNC21zWNypyImEk6rSSSOE6UYeQuI4yQ3TFxqAwABPgDQG9QUGpXJOSsSulKVeVilKUApSlAKUpQClKUApSlAeWJjup/88VXPKPJZhxk+JkcM0jt0tPkVwslyfzm6A20tcbVZRFePui5gw0t6edANf0A/aq5wzNMnGVlY7QQ2A229Ppb+lq9aUqaViApSld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77788" y="-762000"/>
            <a:ext cx="1638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MSERITExMWFRUTGB0ZFxcYFRgfGBkdGBwcHSAZFhkXHCgeHRkjGRwVHy8gIycpLS0sHx4xNjAqNSYrMCoBCQoKDgwOGg8PGiwlHyQwLCwsLCwsLCwqNSwsLCwsLCwsLDQqLCwsMCosLywsLCwsLCwsLCwsLCwsNC0sLCwsL//AABEIAMQAyAMBIgACEQEDEQH/xAAcAAEAAgIDAQAAAAAAAAAAAAAABgcEBQECAwj/xABBEAACAQIEBQEGBAMFBwUBAAABAgMAEQQSITEFBhMiQVEHFCMyYXFCUoGRM2KxFSRDocFTY4KSk7LwNERy0eEW/8QAGgEBAAMBAQEAAAAAAAAAAAAAAAIDBAEFBv/EAC8RAAIBAgUCBAUEAwAAAAAAAAABAgMRBBIhMUET8CJRYbEUMoGR0XGhwfEFIzP/2gAMAwEAAhEDEQA/ALxpSlAKUpQClKUApSlAKUpQClKUApSlAKUpQClKUApSvOaYKL7+g9bm2lAelKj+M5sSOWKIkZ5msoI2GuUsRoMwXtuRe/0136nQVGMlLYk4tbnNKUqREUpSgFKUoBSlKAUpSgOqygkgEEruL6i4vr6aa12queUJ3h4zxGGRieqA+d8ozlWGURlQB2xzRq17m+W2lqsauJgUpSugUpSgFKUoBSlKAUrhnA1OlafiPFTeybLmLG9jcKAFP/G6/sajKSjudSbNnNi1Xfxv9BYm/wCwJqAcwc65MqRm8w+Z2+SLMpf073AZbICLZQSbb4/GuPPNePDnRgy5we5gbJdL6LHlGsp9TlvvUWwnA3nkSGIBtLLlByWBsSFvpAv4mJzOdLm9eXVxmaWSG/ffbN1LDpLNIkHKHCmnxKTuznpkN3BjdmHzM6i3UyWvfQAgDSrWrQ8tYFYUWJVPZux6iszeWZWWxJOu5/yrfVswtHpQ9XuZ69TPIUpStRQKUpQClKUApSo9j+fMHBI0c0hjK3uzI+QWKg3YAhQCyatYdwOxrlwSGlYXD+NQTi8M0co9UkVtt/lP2rNroKr54aPCcdwGLlKLE4CuxOU3GZBm/CQGaNyTqAnnKKs/C4gSIjr8rqGF/Qi4/wAqjHtH4MsuG62SN2wuaTLJ8rJkZZEvsCUJsTswU129mfFGn4fGzSrMUZ4867EI5VdwD8gXfU+ait7HeCRcQwQmieMs6hxbMjFXH1Vl1BFRnkASL75HOzvMk2skjqxdcqqCoUDKl1ey2Frn1qXVVvO/GW4VxKLFLGwhxTKJ5M/YwUZWQx2sJFAEqve5sy+tRle6Z1Ws0WlSuqOCARqDqK7VYRFKUoBWLjOIpEDmYXAZrebKMx+2n+leXEuIZVKobuQcttflFzf+n61DeO8XWEyxqBK+XJ0yxAAUx3aZz8iZF3OpvpeqalZQVyyEHI3XEeOdMZ5GAUnbx2R6hBuzGVlAAuaiXF+JyTtJe0cV2zqdsoYteZl2/D8L6d3pWO+LZ1E80llBYrLlt/EbMy4ZT3AEkjqHvIsBYViDBmYqjoqxm2TD3souf4mKe3bc2sDufU14VfFyrPJDvv8Aux6FOkoasxolM5KoHMchsLA9TE20N7fw8OBufT/Oe8u8MMK3yrLm3kiIZQBbKiqbSIqgbAnyTqdO3DeAvhjn0LkAFrWW35YXjF0TbtdTfcmtuqljdorkgdxRWP8Azxte2vpW7C4bpay39u+9CitVzaLYzuHzXuLHT1Dj/v8A9KzK4RbCua9RbGNilKV04KUpQClKUArEx3CYZgVmijkB3DorA29bisulAV/xT2QQmRp8LNJh5yoAe5axFrMCSGBsMu9sulqwMNi+KcMjlErLiY48vRjszuykgEdUHqALcdzI2x1qz6WqLj5HbkI4L7WMFOjdfNhXUNmSYdp6Y7gj2s5AIOXRrEaa1Rr8x9LEYlsDNNBC7ExqJBEdLlGcC4YAlhlOpXKKlftu4JHBiYskGRXjvG6KLSTNITIJmJuzBMpXzc72qt8fwuSLpl1ssq5ka4KsL2Oo8gggg6iosH0P7KvaOOIRmCY/3qFbsbACVb2zqPB2DD1IPnTce0rDo3C8ZniEoSIvlPgrrnB8FRdv0+tfOfKMmIhlOLw7LGMKDnlcExrnBXKwHzFr6KPS9bzBe2LHqZFnf3iKVWVkdUBGZSLqUUWsTsQR/WimndHbPcsz2P8AOvvTYnDDP04AjQdQguIyMuRmG9mGh9DbxVl1RnsBhhh95xMs8aE5YFVpFBNrOWOY/UAW9DV5K4IBBuDsRUo6KxxgmtZxLiAMcgDZdMue4FsxC5rna2bf6Gsbi3HAqnRrgkKq2LyFdsig6gmx+g1NqjPEJZJiVcKqoc2U6xKM17ysbB5bG+X5VNjrvWLFYyFFepdTpZtz3x/HMwIiuAwI6mX4jXckmFG2FyPiv26aA1q/dQhLOM7sS4j/AAk/nkY2LHe8jaD8I0rJhWwzKWsxt1CpaSU/7tdM330RfsK9f7OYMvUyLfUwSNaR7HRmmb4creen8g2+teKlXxcsz0Xffma7xhsa3h/BXlLTmRQT2tNkcxr5ywx+F9Zm9bipFwrhSwC6AxhrsbvmD39ZwCsinx1BceCNqzo8O5IJVg2wsCthvYWJsPs5H0raYTh1rk3BPpYHQ7nKBe++t69jD4dU9t/Pv2M9Sq2YEKugvGN/TtBOmumaPXX8tZ+ASQm75T9cig/urnX9KyIcEq7f6D/ttf8AWsitqgUOQpSlWEBSlKAUpSgFKUoBSlKAwY+MxNO+HzjqoqsUO+Vr2Yeo0I+n7VnVocTyVh3Z2+IGdxIxErm7r8rWYkaDQC1gLCofzDy5xjCMr8PxLTxA3aGQqZCc2bUvo6kdtgVNrfeqlKd7NafqTtG2+pYvEuGx4iJ4pUDo4IZSPBFtPQ/UaiqK477H5MNM6e+ImBIMsjyWzIqaC6nRpNcoYEX1v6VN+Ce1mQ548XgMRFPEmd1RRYoDZpFEjBrLfUDN9zUP9qXPXDOIxQiKSbqxvcHonIVOhDhyL2+YWuf3pJ5k1F6nEvM1ftJ4BLh8PAsKgcOUK0ZU/Ozrfq4gnUudQPA8VicN9mre6NjMW3RXKGRD81vzyg7KdLLcE/sKkXJPMU+IiEOJaE4PB5WvoA4SzKJGJt007GtoSQoN9q0ntB5slx2UKrrg82ZC2nXKmxkb6AntT7k61hcm30qenm+92y61mpNEZwOJR2vHiFw8wFh1Y16TjSy57MFOl7OtvqKsv2Z+1fGSt7tNEkqoukqBU6QGg6ir2lfAy2P0PiuI5YoYy5Mbq116ZQlnBGuUkaDcdRW0I2rH4fxrGwYUCKVoIXYkMpyGZha4DAZnyiw3yi59a1PNltDR8FfN2XziMVHhEViyvI+gd2VRa99B4Qb5VBJt5rR8Y45Ykyo82UBynT+RNfijDseo6hrEtIALbLUN5K4tj8BE2L6Ec8eIQmJ3dS6uLjPm1ey65luPG1ePL3LeJfEjHYuJ5CSJEYlDnckWeS7rdRoQgIv2jRb15scNRi81Wd3/ACaM0n8qJgvtIMN26QDPa8jyGxG4s4QlVsbhHQAX3NenB/angXPTmVo2djpAGdD/ANNrZiTc/DqUtxjqxZJsFNONj1BhmH31exN9P0J2qusVhuH+8GSKEYSeHvbJiU6YINjYFJENtPlF7m9bY1aKXhZXlmy3eDcw4SQEYfWzBZLRlGVraK6sA2cjxbbXatnFxRGL21EejN4v+UepGm1VHwqOBi8kc2GV9bynHYl5gL3ytmMelyWY7EmpA/Fz8oxbMNe3DYYsRfS+fv1F9ydySdajLGRi7eyHSvuTd+MDWynQakkbjdR6kDfwNr30rx/teRjZYxubgna3i9rC1xmOw21OghEruwCgY97ABbPHEgy7fKwPm+39K1GOgRSeqIIzYge8Y7EM1h4sCotvp9frWd/5GHdvyTVEsaTjjC5ZkQKLsW0AHlyG1y6HKN230FazHc8wg5PeIk0szGWIst9gBexlO/5UG99qrk4aKQsIo45CozMMNgTJYHUMZZs3oddjas3CcpSygAZIUe2UNJGWlUgXMPRCwk/yljqNQN6shiak/li/Yk6UFuyXr7ScHHbNi4ragd7tt+Yhbjb5m1YnQC96l3C+KJMiujZ1cZg2liDrte4/Wq+4LyNBh5MzIZ5b3DSqOoNtOjL8NrW+dGvVg4DCkdzedRvfX1zXIP61tpuXJnmlwZ1KUq8qFKUoBSlKAUpSgNRzLyphsfF0sQmYC+VgSHW4sSrDUX8jY+Qag/DPYDgo5A8ss0wU3yMUCEej5VuRt5F6s+uCbVwHz9zpwxcJjpI3VIYcWkjrmVul1YpXK5gp0DJ0xcDTMptpWlOIj90wxkIy9LqLGO15HaadZenJYjqoWiazAghbfe4/aZwODHpFhyx6yHqqVIuqjta/jv8AlH81vQ1VXOvEIYuhg44IzAEDCLJ3M5ZlYl/4i4ghVUnY21G1skqkFUyLcuUW45iL4HDNiHOImTNGpypGLqrFRfpJbVYlGrEa623auvGeJu0lybdoUGwHaNBHHpaOMDZR9b6mrSlweDGDy4orgcSLRDtvDHYZ1W8egD3zltCWDfltVYc0cEmwzBJYmXUgSZWyPcXGR9muNdKkndnGrI1uH4jJHZopGQg3IUnKf5sux9DcVcPIPHpsbhLnFxCVCUeKWGMhrWZZFClWy5DlNr2IJ2qneGYFpXIXQKMzub5EUbs5F7DxbcmwGtTz2Xc2YLAKfeIQ7NLmVxDmkQBQFcE6gE5tB3a381ydKnP5kIyktjec88RMSmGTDwSKtnkaDMsijUBijggd4sSCwGgJAcVmcB5GliR3kwEUpmRcqtLEFVbXKquU2k8sRvYW2rw9nXD24hinnmeEJHK0qCOQZyx+UZAQ6KqWW9lzKMrBrArbacOYaFgyne41v66aE386H6mq/hYWsk/o2T6r5Kf4lyNLkZoMLh3KgkQl87OAdTA5RQwGnaTmB0089eDc1YmOJZcZNHHBnCGJ3vi0RtBKBJqVD+CCbXNyKt3EcEzH5rX1JG9/DafiH5gQfGtY44BIGHxFYXubrYi/zFdxruRsfI81z4WGzjf9dTrqt8mi4T0JFUtIcQrXCzCQmOQHXZTkjnFx2m19bb2G1w/CIQ11jiUg2usaC5/MpIusnqh3r3wXKsULMY4olz6PlQLmH1VRlI30N/patlBwxE2va1rE3A+gvqB9L1fGnbZEHP1NXFwezAocpW9iugFzqFG6XOpUhlO4Arv/APzoIN1VS2rGMBcx9XjIMbH671uxGB4rtVqpohnZjYbAhAAC1h4J0P6ePWwsKyaUqaViApSldApSlAKUpQClKUBwTUR5p42ojLlSUGgGUm5O1wEYAlsoF7a+RW641iAAF+N9ekhb9D2nSoNxCBTN2ZpFhayl+mQZiDcjKgIWIE3PqSPFYcXXVKDb7ZoowuzpwuMqWLW6sjBpioA77dqaAdsa6fudzXjzZwnCNiuHuwJxo+LkBUZo4AzjrBvBdQoO5uRsNPLiHEThsPLMliwDGFWvqUVnLt97M1vICjTNWr5a4JJPIcfK7q0q4mKJrd8i2dxJ3aKAt0XKPw7W1rycDGbVTEN62si+s1dRRBuYcRJA8cpW64vDoZUe+V77HNuGuM6+VI8iu+G5yCRSRMfeMPIhX3Se4ETHVZIWQZbqbnTKdToKu3gvC4pYIlkVXjaDD3QgHuQlgRfQ6/hI11/WCc/cO4Xw/CzRRiE4t3DwhYyXWMyB8styQoCl1B0JAXTSvWw7U6aZnqO0iAcbLwwYeDotFG8aTWaxM5cG00hG6jUImyjfUmsLCcPLq80pKRA9zkfMfypbdtNAPTwBVk4TCYXiPDIHxReE8Myxu6rfro+0cR8uxCgehP1qveaeOyYmQDIIYYbrDAtskS/vq5/E3k1a7vYhojtg+ZXhkEuHLQGO2TK1yba/FP4wfTarY4D7dmtGuMw1s5AEsTCxG2cxN3AD1BIOtqqSThQwsSST2MsihooPIU6iXEDwpGqx7tubDfAw2JvIGcklj3GwNr+QPS3iuq8dhe+59h4TFpKiuhzKwuD6/vXtXzVwbnDiGDCAYsoGIy4eX4hKndu/+GumgLDerx5K5uXHRtuJIzZ1ZVRvo2RZHsD4NyDr9qsjUUiLi0SSlKVYRFKUoBSlKAUpSgFKUoBSlKAVjY7EhVsWsW0Xe/6WB1/SveSQKCSQAPJNv8zUf4zxMqrOxsgFgoyl2LDQL8SxYt2gW1NQnLKiUY3Zr+M8SFskMxSR1JL5SMka/PMwMYvbQAeWIrTNhVusapkjVBvukWlg3nqym7HyF3rzONLSM0nd3AyC9wzKOzDof9mm7EXBa59a9kh95kMBYBb5sRJ+aQ2Cov2Yx5h4UqPxGvnK9X4qp04d+pvjHpq7NPzFimjWLFL/AITK6IbgFWGUB/ADq8gP0CjxUl/tBJcPgJEa4mGcC5N80LBr6aBT220A86kCsTnnAPLwzF9OwZfiD6BJFkO2oyh5P0BrX8r8M91jGEZ+qcPibKUNlAlgWUFr6lczyBQPq329GrTVLCuMeEzOneepFeM89zLHh4Y2kijKdB5UHxiVAOZVt8gN7qNWF9VuK9uU/Za+I78UQkClisYuZDYnqKp0ZEzZXCt3fQXN9t7PlRcQFZU6rGYoXuSSjjtXwgyXOZddL3I0qwnuH6iAmx+IumY29bf4qi1m/GtxroavwzSp2XqKsfEVl7QeGy8Ok4SQ98JhlAQKpAEwN2kykkFjfMAdgGArrzhwrCgxcRgi6ryR50w4UmPPf/1Ev+4W11W3ebeAasP2ncu+/wDDZETVlKyRkXNsp1IA3+GXFvrVU8H47Jg+JNNi8vaLMq6IsSdqe7A7quVly/Q+SauqeHVFcddCu8Uzyys7s0kkpuWPczs1vTckkaVv8Thf7Mt3g48r/DXVcKCN5GvZpiPwjRfNTzj/AAfD4aVX4d3YidOrGWAyYaKTeYXF87XsgOo1PiqqxWHsXurO5Yd+YnMSddbdzE/vUL5tGLZdUYyT5mLOWZmNySe4n/7qU4DHzwFJ0maHEWy4dFUGSRWbaW/aIhuMw1Y6aa1w/Co+GoDOokx0i3XDkAphw2z4g31kI1EfjQmovJKzszOxZmPczHU/f6eKk029DidlqfVfJnMyYyHMsud0sHRkySxm20qXNje+o0PipDXyzwubGYdIsYkphNisNw2edbgMnb/gqSO5rC+x0r6K5Q5kTG4dZUZToAwBOZGtqjqb2I9bkEa1ZCaehxx5N5SlKtIClKUApSlAKUpQClK855sov/5/+UBruO4lMuRpcn4jZgG08akafqNqrrH8ReSXMrP5WEOzWC27pyC7AMw0U6afc1sub+OhmMALDKR1yGN2uQVh0ABzaZt7LYfiqPYlLXzLmJPxAp1bysC/XW59Be+hrwcfiMz6cfr+Pz9j08NRss0j2TElWAQjO1+gpBICqO6VreouBfc2Hmpfw3haxxIibm92/M7KQ7X9WIikrE4RwhoFlaW3WkJuwJyAxASRCP0Tp3B01N6k2Awisyn/AGZzD0IsVW3/AA5f2FXYPC9PV7sqr1cz02MzAYXsbOPmLXB2sxOlj4ItVc8v8HWGEFTYScQfpixOWMGSJACdSOnHZfyrtvVp1FeZIun0sq2VZkIVQLfiYtYbDe58n6DXZi0lQkvR+xnpO8yoeZ80DYNwVTrZirE2TqK9j37xkkBw/g3voTVucs8YGKgjmGbOLxzKbBgVPcrAaZ0JDAjdTcb1EcNwpcTDhY3ZQ5wzZA6gqzs66EHQ5kzqVvcgm1iARKuVpUGIkRYTD8GHMGa5zpnjFvzr0wq5762CmxFqqwbUqS+vuTrN5rkvUaVXftQ5OSQYbEpB1ehIc8KkDqCY3AJJHb1yhbUdrPVi1wygixFwfBrfKN1Yzp2KB5D55OHxuIHEbf3pisrOLdNkuuUjxGPlCnQWG1brjPLkGAmLYQdacjqQBzeDCI4sJpDbVs11TMdT9ia2ftO5FX3iDiEMPVYSKJobjLIdkax0vnCqfUEea0fst59jeWeDGkM+Mbukf8TWI6bg6BAO1RsNrVnas7fuWplX8ThfqOZS5kZiXLnuJ1zFz63rbYDhUWEiXE4xAxcXw+FY2Mt9pJgNVhG4B+f7VYXOPKsMU8UkYGKDKWw2GBLGRhuZnH/to9CSTdtFJqrOLYWd5pJZyzSu3df5mJ2AXwNgAB6AVzV6MNW2OW5gneZ5JHJaRQhsLAL4jVRoEBC2UegqXcr8ZxHDsXhnkZIRMVSWBrgrEbDqz2+TUnIG138GtT004UoZwJOIsAVQ2MeDB8yC9mxFjcLsv9Y5h+JWZzIWfq3EpYklr6lifLXsbn0pZ302Ry/DPsIGuarb2R84SSwR4edSbAiCUsLyxqSL5Sc11sFJtb5fWrJrUncrasKUpXTgpSlAKUpQCohzVx1kU5c4ZhZO7KoHmRtQ+Vd9t7DzW35h4skSHO2UAXY2Ym17AKFU5mY6BfNVtiMYZZHlIUk3y6KFRFubMRYFVPcfBb6CvPxuJ6UbLc14ejnd3sYlyq581t3Lym5UNq8knrI2pC/UCpTynwK3TncHMQTArfMucZhI/q8oDA32Hb61o+D4MSujy3MAYGzaGUlkXrMp2RGkidRsRrawqbtIxjUfj1AOo7rkrv6TIVt6MPWseEwzX+ypvwaMRWv4I7HjipwChsCuZENzqAXQpe/npySKfsakXCIssMY85Vv9woH+lRjhpGIlkVQRG3cDuBcZwT6G0yjL6qamYr1qa5ME3wKgnPMioVbUnMzXJ0XJG2ijzvqT9AKndVb7SZupNhoswHZK5Gt7OVT99Tqd/G1U43/k0WYZXmjM5UwoeNs4uow8KXLaa3bUjVTfLZhqpsa3uA4e3vKysWYqhjINgJFkZWWRxbR1KMpG2a50zaYXLQ6cMkmhUuVa2pKxhY9R4ZSGNvKn7VI8BhSJCxGwIv63I/pa31sD5qrBxtSj9/vqSrPxM2dKUr0TKY/EMAk0TxOO2RSpsbHXyD4I3B9aqn2geyON8RFiYi2SRx7zGLZnNic0ewDyMAp/mYEeat6uksQYWYAg+DUJRzJo6nYoHlf2iSYTHSyYqJULWjcFWV8PGnyRIh2jUam2511qWczTI6tNw+JnxEkQn1UjoJ+GV0O77mNLb5m1tW19qPI3vZw2JijDTQSAv2gl41BbIw0zDMFtc6XNVtxHHcT4XjJ8VmMiGX4jkdrKQCiyrvHeMqFGwsbbVRKNnbgtT0IZjolsWBuTq7EksSdSWLak38/etlBgIsCkc+JjEk8gD4fCvsB4mxI3y3+WP8W503sOBsDjHw2OiwrLisS7LFh5CvReRRriGH4o4xc3FrmwAub1COa+WJ1xgRy82LxDm4y9zsToVGwXzobAfQVxO+ga5M3kTnIxY+LEYh2kMzmOUWvZZMpVkQbZZAtlUbX9K+jopQwDKbg7GvmBpEwiyYdGjeWX4eIxIGZIxfWLDeCR+KX10Xa9X7yBxpMRg4zf4i3WVSxJDp2sRmJOU6MDc6EVZSfBGS5JLSlKvKxSlKAVj47GCJCx+gFrbnQbkf1rIrB4vgDKmUOyH1U2IvpceLje9Rle2h1WvqVbzjzJLPMYULZY2GpyqAblc9wTb8q6/mNtq7cP4CXVXkW6F1tGykGRwGKNIn4YwVjVY/Oa7eBUowPs5igymNMzBSQ0jZiG8WB0voNbX+1bqPhDb/zq1jqRZ1Y3Pk2WvPWGcp557mt1ko5YmvPC1LaadRcovY7oyA6/RINPUCu4JaEuNHDswB9QUmI/5l/zrObCEBAV1UqQP/jIltvoD+lZeD4bYDN+Emw+hXLr+la1FlFzjhHC+iGva5JGnoGax++UgfpWxpSrkraFbdzh9jVO85yA8TbuFoo4bn/rSNmI0vbIb67AXq2uIyWjbS99LDc38AX1J2tVJ4r+8cUnhFvizCIgG4CRIme+wIWMSXA0B0A81jxicoZVyacNpLMyccs5owqtYZkXPZctxfLmcG46sUt439VKnxaptg1siixFhbXfTT+laiPBB5GFt9ddvyNr/NGQPuoNb1FsLVfSjbYpm7nNKUq4rFKUoBXm+HU5rqDmFmuBqPQ+or0pQFac0eyNHilOHLB0s2GUMbxi92hUk26RN2UaFWO9rAaSU4+J1wWKDz5XET4lBGJ/d5dEWJ27viMpV2JuDZQbkGrmrgreq3TXBJSPnLFco4eKULFOmIDtaDDuOk+cH5MYXtkRCNRoXNhprU29lHHMQmJxGDxRHVDBiGcrlW2XLHFlyZQVQAKV0Oxqbcyci4XGI4eNc7HMGIv3du/kjtFwCNC21zWNypyImEk6rSSSOE6UYeQuI4yQ3TFxqAwABPgDQG9QUGpXJOSsSulKVeVilKUApSlAKUpQClKUApSlAeWJjup/88VXPKPJZhxk+JkcM0jt0tPkVwslyfzm6A20tcbVZRFePui5gw0t6edANf0A/aq5wzNMnGVlY7QQ2A229Ppb+lq9aUqaViApSld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230188" y="-609600"/>
            <a:ext cx="1638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CEAAkGBhMSERITExMWFRUTGB0ZFxcYFRgfGBkdGBwcHSAZFhkXHCgeHRkjGRwVHy8gIycpLS0sHx4xNjAqNSYrMCoBCQoKDgwOGg8PGiwlHyQwLCwsLCwsLCwqNSwsLCwsLCwsLDQqLCwsMCosLywsLCwsLCwsLCwsLCwsNC0sLCwsL//AABEIAMQAyAMBIgACEQEDEQH/xAAcAAEAAgIDAQAAAAAAAAAAAAAABgcEBQECAwj/xABBEAACAQIEBQEGBAMFBwUBAAABAgMAEQQSITEFBhMiQVEHFCMyYXFCUoGRM2KxFSRDocFTY4KSk7LwNERy0eEW/8QAGgEBAAMBAQEAAAAAAAAAAAAAAAIDBAEFBv/EAC8RAAIBAgUCBAUEAwAAAAAAAAABAgMRBBIhMUET8CJRYbEUMoGR0XGhwfEFIzP/2gAMAwEAAhEDEQA/ALxpSlAKUpQClKUApSlAKUpQClKUApSlAKUpQClKUApSvOaYKL7+g9bm2lAelKj+M5sSOWKIkZ5msoI2GuUsRoMwXtuRe/0136nQVGMlLYk4tbnNKUqREUpSgFKUoBSlKAUpSgOqygkgEEruL6i4vr6aa12queUJ3h4zxGGRieqA+d8ozlWGURlQB2xzRq17m+W2lqsauJgUpSugUpSgFKUoBSlKAUrhnA1OlafiPFTeybLmLG9jcKAFP/G6/sajKSjudSbNnNi1Xfxv9BYm/wCwJqAcwc65MqRm8w+Z2+SLMpf073AZbICLZQSbb4/GuPPNePDnRgy5we5gbJdL6LHlGsp9TlvvUWwnA3nkSGIBtLLlByWBsSFvpAv4mJzOdLm9eXVxmaWSG/ffbN1LDpLNIkHKHCmnxKTuznpkN3BjdmHzM6i3UyWvfQAgDSrWrQ8tYFYUWJVPZux6iszeWZWWxJOu5/yrfVswtHpQ9XuZ69TPIUpStRQKUpQClKUApSo9j+fMHBI0c0hjK3uzI+QWKg3YAhQCyatYdwOxrlwSGlYXD+NQTi8M0co9UkVtt/lP2rNroKr54aPCcdwGLlKLE4CuxOU3GZBm/CQGaNyTqAnnKKs/C4gSIjr8rqGF/Qi4/wAqjHtH4MsuG62SN2wuaTLJ8rJkZZEvsCUJsTswU129mfFGn4fGzSrMUZ4867EI5VdwD8gXfU+ait7HeCRcQwQmieMs6hxbMjFXH1Vl1BFRnkASL75HOzvMk2skjqxdcqqCoUDKl1ey2Frn1qXVVvO/GW4VxKLFLGwhxTKJ5M/YwUZWQx2sJFAEqve5sy+tRle6Z1Ws0WlSuqOCARqDqK7VYRFKUoBWLjOIpEDmYXAZrebKMx+2n+leXEuIZVKobuQcttflFzf+n61DeO8XWEyxqBK+XJ0yxAAUx3aZz8iZF3OpvpeqalZQVyyEHI3XEeOdMZ5GAUnbx2R6hBuzGVlAAuaiXF+JyTtJe0cV2zqdsoYteZl2/D8L6d3pWO+LZ1E80llBYrLlt/EbMy4ZT3AEkjqHvIsBYViDBmYqjoqxm2TD3souf4mKe3bc2sDufU14VfFyrPJDvv8Aux6FOkoasxolM5KoHMchsLA9TE20N7fw8OBufT/Oe8u8MMK3yrLm3kiIZQBbKiqbSIqgbAnyTqdO3DeAvhjn0LkAFrWW35YXjF0TbtdTfcmtuqljdorkgdxRWP8Azxte2vpW7C4bpay39u+9CitVzaLYzuHzXuLHT1Dj/v8A9KzK4RbCua9RbGNilKV04KUpQClKUArEx3CYZgVmijkB3DorA29bisulAV/xT2QQmRp8LNJh5yoAe5axFrMCSGBsMu9sulqwMNi+KcMjlErLiY48vRjszuykgEdUHqALcdzI2x1qz6WqLj5HbkI4L7WMFOjdfNhXUNmSYdp6Y7gj2s5AIOXRrEaa1Rr8x9LEYlsDNNBC7ExqJBEdLlGcC4YAlhlOpXKKlftu4JHBiYskGRXjvG6KLSTNITIJmJuzBMpXzc72qt8fwuSLpl1ssq5ka4KsL2Oo8gggg6iosH0P7KvaOOIRmCY/3qFbsbACVb2zqPB2DD1IPnTce0rDo3C8ZniEoSIvlPgrrnB8FRdv0+tfOfKMmIhlOLw7LGMKDnlcExrnBXKwHzFr6KPS9bzBe2LHqZFnf3iKVWVkdUBGZSLqUUWsTsQR/WimndHbPcsz2P8AOvvTYnDDP04AjQdQguIyMuRmG9mGh9DbxVl1RnsBhhh95xMs8aE5YFVpFBNrOWOY/UAW9DV5K4IBBuDsRUo6KxxgmtZxLiAMcgDZdMue4FsxC5rna2bf6Gsbi3HAqnRrgkKq2LyFdsig6gmx+g1NqjPEJZJiVcKqoc2U6xKM17ysbB5bG+X5VNjrvWLFYyFFepdTpZtz3x/HMwIiuAwI6mX4jXckmFG2FyPiv26aA1q/dQhLOM7sS4j/AAk/nkY2LHe8jaD8I0rJhWwzKWsxt1CpaSU/7tdM330RfsK9f7OYMvUyLfUwSNaR7HRmmb4creen8g2+teKlXxcsz0Xffma7xhsa3h/BXlLTmRQT2tNkcxr5ywx+F9Zm9bipFwrhSwC6AxhrsbvmD39ZwCsinx1BceCNqzo8O5IJVg2wsCthvYWJsPs5H0raYTh1rk3BPpYHQ7nKBe++t69jD4dU9t/Pv2M9Sq2YEKugvGN/TtBOmumaPXX8tZ+ASQm75T9cig/urnX9KyIcEq7f6D/ttf8AWsitqgUOQpSlWEBSlKAUpSgFKUoBSlKAwY+MxNO+HzjqoqsUO+Vr2Yeo0I+n7VnVocTyVh3Z2+IGdxIxErm7r8rWYkaDQC1gLCofzDy5xjCMr8PxLTxA3aGQqZCc2bUvo6kdtgVNrfeqlKd7NafqTtG2+pYvEuGx4iJ4pUDo4IZSPBFtPQ/UaiqK477H5MNM6e+ImBIMsjyWzIqaC6nRpNcoYEX1v6VN+Ce1mQ548XgMRFPEmd1RRYoDZpFEjBrLfUDN9zUP9qXPXDOIxQiKSbqxvcHonIVOhDhyL2+YWuf3pJ5k1F6nEvM1ftJ4BLh8PAsKgcOUK0ZU/Ozrfq4gnUudQPA8VicN9mre6NjMW3RXKGRD81vzyg7KdLLcE/sKkXJPMU+IiEOJaE4PB5WvoA4SzKJGJt007GtoSQoN9q0ntB5slx2UKrrg82ZC2nXKmxkb6AntT7k61hcm30qenm+92y61mpNEZwOJR2vHiFw8wFh1Y16TjSy57MFOl7OtvqKsv2Z+1fGSt7tNEkqoukqBU6QGg6ir2lfAy2P0PiuI5YoYy5Mbq116ZQlnBGuUkaDcdRW0I2rH4fxrGwYUCKVoIXYkMpyGZha4DAZnyiw3yi59a1PNltDR8FfN2XziMVHhEViyvI+gd2VRa99B4Qb5VBJt5rR8Y45Ykyo82UBynT+RNfijDseo6hrEtIALbLUN5K4tj8BE2L6Ec8eIQmJ3dS6uLjPm1ey65luPG1ePL3LeJfEjHYuJ5CSJEYlDnckWeS7rdRoQgIv2jRb15scNRi81Wd3/ACaM0n8qJgvtIMN26QDPa8jyGxG4s4QlVsbhHQAX3NenB/angXPTmVo2djpAGdD/ANNrZiTc/DqUtxjqxZJsFNONj1BhmH31exN9P0J2qusVhuH+8GSKEYSeHvbJiU6YINjYFJENtPlF7m9bY1aKXhZXlmy3eDcw4SQEYfWzBZLRlGVraK6sA2cjxbbXatnFxRGL21EejN4v+UepGm1VHwqOBi8kc2GV9bynHYl5gL3ytmMelyWY7EmpA/Fz8oxbMNe3DYYsRfS+fv1F9ydySdajLGRi7eyHSvuTd+MDWynQakkbjdR6kDfwNr30rx/teRjZYxubgna3i9rC1xmOw21OghEruwCgY97ABbPHEgy7fKwPm+39K1GOgRSeqIIzYge8Y7EM1h4sCotvp9frWd/5GHdvyTVEsaTjjC5ZkQKLsW0AHlyG1y6HKN230FazHc8wg5PeIk0szGWIst9gBexlO/5UG99qrk4aKQsIo45CozMMNgTJYHUMZZs3oddjas3CcpSygAZIUe2UNJGWlUgXMPRCwk/yljqNQN6shiak/li/Yk6UFuyXr7ScHHbNi4ragd7tt+Yhbjb5m1YnQC96l3C+KJMiujZ1cZg2liDrte4/Wq+4LyNBh5MzIZ5b3DSqOoNtOjL8NrW+dGvVg4DCkdzedRvfX1zXIP61tpuXJnmlwZ1KUq8qFKUoBSlKAUpSgNRzLyphsfF0sQmYC+VgSHW4sSrDUX8jY+Qag/DPYDgo5A8ss0wU3yMUCEej5VuRt5F6s+uCbVwHz9zpwxcJjpI3VIYcWkjrmVul1YpXK5gp0DJ0xcDTMptpWlOIj90wxkIy9LqLGO15HaadZenJYjqoWiazAghbfe4/aZwODHpFhyx6yHqqVIuqjta/jv8AlH81vQ1VXOvEIYuhg44IzAEDCLJ3M5ZlYl/4i4ghVUnY21G1skqkFUyLcuUW45iL4HDNiHOImTNGpypGLqrFRfpJbVYlGrEa623auvGeJu0lybdoUGwHaNBHHpaOMDZR9b6mrSlweDGDy4orgcSLRDtvDHYZ1W8egD3zltCWDfltVYc0cEmwzBJYmXUgSZWyPcXGR9muNdKkndnGrI1uH4jJHZopGQg3IUnKf5sux9DcVcPIPHpsbhLnFxCVCUeKWGMhrWZZFClWy5DlNr2IJ2qneGYFpXIXQKMzub5EUbs5F7DxbcmwGtTz2Xc2YLAKfeIQ7NLmVxDmkQBQFcE6gE5tB3a381ydKnP5kIyktjec88RMSmGTDwSKtnkaDMsijUBijggd4sSCwGgJAcVmcB5GliR3kwEUpmRcqtLEFVbXKquU2k8sRvYW2rw9nXD24hinnmeEJHK0qCOQZyx+UZAQ6KqWW9lzKMrBrArbacOYaFgyne41v66aE386H6mq/hYWsk/o2T6r5Kf4lyNLkZoMLh3KgkQl87OAdTA5RQwGnaTmB0089eDc1YmOJZcZNHHBnCGJ3vi0RtBKBJqVD+CCbXNyKt3EcEzH5rX1JG9/DafiH5gQfGtY44BIGHxFYXubrYi/zFdxruRsfI81z4WGzjf9dTrqt8mi4T0JFUtIcQrXCzCQmOQHXZTkjnFx2m19bb2G1w/CIQ11jiUg2usaC5/MpIusnqh3r3wXKsULMY4olz6PlQLmH1VRlI30N/patlBwxE2va1rE3A+gvqB9L1fGnbZEHP1NXFwezAocpW9iugFzqFG6XOpUhlO4Arv/APzoIN1VS2rGMBcx9XjIMbH671uxGB4rtVqpohnZjYbAhAAC1h4J0P6ePWwsKyaUqaViApSldApSlAKUpQClKUBwTUR5p42ojLlSUGgGUm5O1wEYAlsoF7a+RW641iAAF+N9ekhb9D2nSoNxCBTN2ZpFhayl+mQZiDcjKgIWIE3PqSPFYcXXVKDb7ZoowuzpwuMqWLW6sjBpioA77dqaAdsa6fudzXjzZwnCNiuHuwJxo+LkBUZo4AzjrBvBdQoO5uRsNPLiHEThsPLMliwDGFWvqUVnLt97M1vICjTNWr5a4JJPIcfK7q0q4mKJrd8i2dxJ3aKAt0XKPw7W1rycDGbVTEN62si+s1dRRBuYcRJA8cpW64vDoZUe+V77HNuGuM6+VI8iu+G5yCRSRMfeMPIhX3Se4ETHVZIWQZbqbnTKdToKu3gvC4pYIlkVXjaDD3QgHuQlgRfQ6/hI11/WCc/cO4Xw/CzRRiE4t3DwhYyXWMyB8styQoCl1B0JAXTSvWw7U6aZnqO0iAcbLwwYeDotFG8aTWaxM5cG00hG6jUImyjfUmsLCcPLq80pKRA9zkfMfypbdtNAPTwBVk4TCYXiPDIHxReE8Myxu6rfro+0cR8uxCgehP1qveaeOyYmQDIIYYbrDAtskS/vq5/E3k1a7vYhojtg+ZXhkEuHLQGO2TK1yba/FP4wfTarY4D7dmtGuMw1s5AEsTCxG2cxN3AD1BIOtqqSThQwsSST2MsihooPIU6iXEDwpGqx7tubDfAw2JvIGcklj3GwNr+QPS3iuq8dhe+59h4TFpKiuhzKwuD6/vXtXzVwbnDiGDCAYsoGIy4eX4hKndu/+GumgLDerx5K5uXHRtuJIzZ1ZVRvo2RZHsD4NyDr9qsjUUiLi0SSlKVYRFKUoBSlKAUpSgFKUoBSlKAVjY7EhVsWsW0Xe/6WB1/SveSQKCSQAPJNv8zUf4zxMqrOxsgFgoyl2LDQL8SxYt2gW1NQnLKiUY3Zr+M8SFskMxSR1JL5SMka/PMwMYvbQAeWIrTNhVusapkjVBvukWlg3nqym7HyF3rzONLSM0nd3AyC9wzKOzDof9mm7EXBa59a9kh95kMBYBb5sRJ+aQ2Cov2Yx5h4UqPxGvnK9X4qp04d+pvjHpq7NPzFimjWLFL/AITK6IbgFWGUB/ADq8gP0CjxUl/tBJcPgJEa4mGcC5N80LBr6aBT220A86kCsTnnAPLwzF9OwZfiD6BJFkO2oyh5P0BrX8r8M91jGEZ+qcPibKUNlAlgWUFr6lczyBQPq329GrTVLCuMeEzOneepFeM89zLHh4Y2kijKdB5UHxiVAOZVt8gN7qNWF9VuK9uU/Za+I78UQkClisYuZDYnqKp0ZEzZXCt3fQXN9t7PlRcQFZU6rGYoXuSSjjtXwgyXOZddL3I0qwnuH6iAmx+IumY29bf4qi1m/GtxroavwzSp2XqKsfEVl7QeGy8Ok4SQ98JhlAQKpAEwN2kykkFjfMAdgGArrzhwrCgxcRgi6ryR50w4UmPPf/1Ev+4W11W3ebeAasP2ncu+/wDDZETVlKyRkXNsp1IA3+GXFvrVU8H47Jg+JNNi8vaLMq6IsSdqe7A7quVly/Q+SauqeHVFcddCu8Uzyys7s0kkpuWPczs1vTckkaVv8Thf7Mt3g48r/DXVcKCN5GvZpiPwjRfNTzj/AAfD4aVX4d3YidOrGWAyYaKTeYXF87XsgOo1PiqqxWHsXurO5Yd+YnMSddbdzE/vUL5tGLZdUYyT5mLOWZmNySe4n/7qU4DHzwFJ0maHEWy4dFUGSRWbaW/aIhuMw1Y6aa1w/Co+GoDOokx0i3XDkAphw2z4g31kI1EfjQmovJKzszOxZmPczHU/f6eKk029DidlqfVfJnMyYyHMsud0sHRkySxm20qXNje+o0PipDXyzwubGYdIsYkphNisNw2edbgMnb/gqSO5rC+x0r6K5Q5kTG4dZUZToAwBOZGtqjqb2I9bkEa1ZCaehxx5N5SlKtIClKUApSlAKUpQClK855sov/5/+UBruO4lMuRpcn4jZgG08akafqNqrrH8ReSXMrP5WEOzWC27pyC7AMw0U6afc1sub+OhmMALDKR1yGN2uQVh0ABzaZt7LYfiqPYlLXzLmJPxAp1bysC/XW59Be+hrwcfiMz6cfr+Pz9j08NRss0j2TElWAQjO1+gpBICqO6VreouBfc2Hmpfw3haxxIibm92/M7KQ7X9WIikrE4RwhoFlaW3WkJuwJyAxASRCP0Tp3B01N6k2Awisyn/AGZzD0IsVW3/AA5f2FXYPC9PV7sqr1cz02MzAYXsbOPmLXB2sxOlj4ItVc8v8HWGEFTYScQfpixOWMGSJACdSOnHZfyrtvVp1FeZIun0sq2VZkIVQLfiYtYbDe58n6DXZi0lQkvR+xnpO8yoeZ80DYNwVTrZirE2TqK9j37xkkBw/g3voTVucs8YGKgjmGbOLxzKbBgVPcrAaZ0JDAjdTcb1EcNwpcTDhY3ZQ5wzZA6gqzs66EHQ5kzqVvcgm1iARKuVpUGIkRYTD8GHMGa5zpnjFvzr0wq5762CmxFqqwbUqS+vuTrN5rkvUaVXftQ5OSQYbEpB1ehIc8KkDqCY3AJJHb1yhbUdrPVi1wygixFwfBrfKN1Yzp2KB5D55OHxuIHEbf3pisrOLdNkuuUjxGPlCnQWG1brjPLkGAmLYQdacjqQBzeDCI4sJpDbVs11TMdT9ia2ftO5FX3iDiEMPVYSKJobjLIdkax0vnCqfUEea0fst59jeWeDGkM+Mbukf8TWI6bg6BAO1RsNrVnas7fuWplX8ThfqOZS5kZiXLnuJ1zFz63rbYDhUWEiXE4xAxcXw+FY2Mt9pJgNVhG4B+f7VYXOPKsMU8UkYGKDKWw2GBLGRhuZnH/to9CSTdtFJqrOLYWd5pJZyzSu3df5mJ2AXwNgAB6AVzV6MNW2OW5gneZ5JHJaRQhsLAL4jVRoEBC2UegqXcr8ZxHDsXhnkZIRMVSWBrgrEbDqz2+TUnIG138GtT004UoZwJOIsAVQ2MeDB8yC9mxFjcLsv9Y5h+JWZzIWfq3EpYklr6lifLXsbn0pZ302Ry/DPsIGuarb2R84SSwR4edSbAiCUsLyxqSL5Sc11sFJtb5fWrJrUncrasKUpXTgpSlAKUpQCohzVx1kU5c4ZhZO7KoHmRtQ+Vd9t7DzW35h4skSHO2UAXY2Ym17AKFU5mY6BfNVtiMYZZHlIUk3y6KFRFubMRYFVPcfBb6CvPxuJ6UbLc14ejnd3sYlyq581t3Lym5UNq8knrI2pC/UCpTynwK3TncHMQTArfMucZhI/q8oDA32Hb61o+D4MSujy3MAYGzaGUlkXrMp2RGkidRsRrawqbtIxjUfj1AOo7rkrv6TIVt6MPWseEwzX+ypvwaMRWv4I7HjipwChsCuZENzqAXQpe/npySKfsakXCIssMY85Vv9woH+lRjhpGIlkVQRG3cDuBcZwT6G0yjL6qamYr1qa5ME3wKgnPMioVbUnMzXJ0XJG2ijzvqT9AKndVb7SZupNhoswHZK5Gt7OVT99Tqd/G1U43/k0WYZXmjM5UwoeNs4uow8KXLaa3bUjVTfLZhqpsa3uA4e3vKysWYqhjINgJFkZWWRxbR1KMpG2a50zaYXLQ6cMkmhUuVa2pKxhY9R4ZSGNvKn7VI8BhSJCxGwIv63I/pa31sD5qrBxtSj9/vqSrPxM2dKUr0TKY/EMAk0TxOO2RSpsbHXyD4I3B9aqn2geyON8RFiYi2SRx7zGLZnNic0ewDyMAp/mYEeat6uksQYWYAg+DUJRzJo6nYoHlf2iSYTHSyYqJULWjcFWV8PGnyRIh2jUam2511qWczTI6tNw+JnxEkQn1UjoJ+GV0O77mNLb5m1tW19qPI3vZw2JijDTQSAv2gl41BbIw0zDMFtc6XNVtxHHcT4XjJ8VmMiGX4jkdrKQCiyrvHeMqFGwsbbVRKNnbgtT0IZjolsWBuTq7EksSdSWLak38/etlBgIsCkc+JjEk8gD4fCvsB4mxI3y3+WP8W503sOBsDjHw2OiwrLisS7LFh5CvReRRriGH4o4xc3FrmwAub1COa+WJ1xgRy82LxDm4y9zsToVGwXzobAfQVxO+ga5M3kTnIxY+LEYh2kMzmOUWvZZMpVkQbZZAtlUbX9K+jopQwDKbg7GvmBpEwiyYdGjeWX4eIxIGZIxfWLDeCR+KX10Xa9X7yBxpMRg4zf4i3WVSxJDp2sRmJOU6MDc6EVZSfBGS5JLSlKvKxSlKAVj47GCJCx+gFrbnQbkf1rIrB4vgDKmUOyH1U2IvpceLje9Rle2h1WvqVbzjzJLPMYULZY2GpyqAblc9wTb8q6/mNtq7cP4CXVXkW6F1tGykGRwGKNIn4YwVjVY/Oa7eBUowPs5igymNMzBSQ0jZiG8WB0voNbX+1bqPhDb/zq1jqRZ1Y3Pk2WvPWGcp557mt1ko5YmvPC1LaadRcovY7oyA6/RINPUCu4JaEuNHDswB9QUmI/5l/zrObCEBAV1UqQP/jIltvoD+lZeD4bYDN+Emw+hXLr+la1FlFzjhHC+iGva5JGnoGax++UgfpWxpSrkraFbdzh9jVO85yA8TbuFoo4bn/rSNmI0vbIb67AXq2uIyWjbS99LDc38AX1J2tVJ4r+8cUnhFvizCIgG4CRIme+wIWMSXA0B0A81jxicoZVyacNpLMyccs5owqtYZkXPZctxfLmcG46sUt439VKnxaptg1siixFhbXfTT+laiPBB5GFt9ddvyNr/NGQPuoNb1FsLVfSjbYpm7nNKUq4rFKUoBXm+HU5rqDmFmuBqPQ+or0pQFac0eyNHilOHLB0s2GUMbxi92hUk26RN2UaFWO9rAaSU4+J1wWKDz5XET4lBGJ/d5dEWJ27viMpV2JuDZQbkGrmrgreq3TXBJSPnLFco4eKULFOmIDtaDDuOk+cH5MYXtkRCNRoXNhprU29lHHMQmJxGDxRHVDBiGcrlW2XLHFlyZQVQAKV0Oxqbcyci4XGI4eNc7HMGIv3du/kjtFwCNC21zWNypyImEk6rSSSOE6UYeQuI4yQ3TFxqAwABPgDQG9QUGpXJOSsSulKVeVilKUApSlAKUpQClKUApSlAeWJjup/88VXPKPJZhxk+JkcM0jt0tPkVwslyfzm6A20tcbVZRFePui5gw0t6edANf0A/aq5wzNMnGVlY7QQ2A229Ppb+lq9aUqaViApSld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382588" y="-457200"/>
            <a:ext cx="1638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74" y="1982410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3277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43" y="1982410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69" y="2005354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1" y="2578723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51" y="2589588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74" y="1944440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25" y="2591540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99" y="2560956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76" y="190500"/>
            <a:ext cx="838200" cy="9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1038104" cy="7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990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Susceptible	     Tolerant</a:t>
            </a:r>
            <a:endParaRPr lang="en-US" sz="2800" dirty="0"/>
          </a:p>
        </p:txBody>
      </p:sp>
      <p:pic>
        <p:nvPicPr>
          <p:cNvPr id="21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9" y="3733800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2" y="3733800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70" y="3733800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53" y="4340978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17" y="1966173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1" y="2560956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17" y="3733800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91" y="3733800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62711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38" y="4319246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25" y="4340979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17" y="4351844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6" y="5257800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81" y="5257799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70" y="5257800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08" y="5257798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30" y="5257797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7" y="5864976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76" y="5864975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t2.gstatic.com/images?q=tbn:ANd9GcRu3LAlnxD9IIoEVlwri8GrjdO_qzlQPD1ExDJ4qBV49onDfmHs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79" y="5864979"/>
            <a:ext cx="528638" cy="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t3.gstatic.com/images?q=tbn:ANd9GcSNNRO2LO8EK_sx4mnGHSYvCDoB_OR1nBK81tVXraFokccTWuq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17" y="5875841"/>
            <a:ext cx="818074" cy="5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2133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Spray 1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810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Spray 2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334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Spray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81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641" y="457199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Resistance Management:</a:t>
            </a:r>
          </a:p>
          <a:p>
            <a:endParaRPr lang="en-US" sz="4800" dirty="0"/>
          </a:p>
          <a:p>
            <a:r>
              <a:rPr lang="en-US" sz="4800" dirty="0" smtClean="0"/>
              <a:t>Rotate modes of action.</a:t>
            </a:r>
          </a:p>
          <a:p>
            <a:endParaRPr lang="en-US" sz="4800" dirty="0"/>
          </a:p>
          <a:p>
            <a:r>
              <a:rPr lang="en-US" sz="4800" dirty="0" smtClean="0"/>
              <a:t>Avoid exposing sequential generations of a pest to the same mode of action.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8600" y="2174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ight Arrow 3"/>
          <p:cNvSpPr/>
          <p:nvPr/>
        </p:nvSpPr>
        <p:spPr>
          <a:xfrm>
            <a:off x="228600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31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33055"/>
              </p:ext>
            </p:extLst>
          </p:nvPr>
        </p:nvGraphicFramePr>
        <p:xfrm>
          <a:off x="990599" y="990600"/>
          <a:ext cx="6705601" cy="350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143"/>
                <a:gridCol w="870858"/>
                <a:gridCol w="2002971"/>
                <a:gridCol w="1654629"/>
              </a:tblGrid>
              <a:tr h="783076">
                <a:tc>
                  <a:txBody>
                    <a:bodyPr/>
                    <a:lstStyle/>
                    <a:p>
                      <a:r>
                        <a:rPr lang="en-US" dirty="0" smtClean="0"/>
                        <a:t>Insecticide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IRAC MOA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</a:t>
                      </a:r>
                      <a:endParaRPr lang="es-GT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Sivanto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4A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Bayer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s-GT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Cyazypyr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DuPont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s-GT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Pyrifluquinazon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Unk</a:t>
                      </a:r>
                      <a:r>
                        <a:rPr lang="en-US" dirty="0" smtClean="0"/>
                        <a:t>.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Nichino</a:t>
                      </a:r>
                      <a:r>
                        <a:rPr lang="en-US" dirty="0" smtClean="0"/>
                        <a:t> America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s-GT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Sulfoxaflor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4C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s-GT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r>
                        <a:rPr lang="en-US" dirty="0" smtClean="0"/>
                        <a:t>Fulfill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9B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Syngenta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registered</a:t>
                      </a:r>
                      <a:endParaRPr lang="es-GT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r>
                        <a:rPr lang="en-US" smtClean="0"/>
                        <a:t>Hero</a:t>
                      </a:r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FMC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registered</a:t>
                      </a:r>
                      <a:endParaRPr lang="es-G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34018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Evaluating insecticides that are nearing registration</a:t>
            </a:r>
            <a:endParaRPr lang="es-GT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15953"/>
            <a:ext cx="2666999" cy="177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hughasmith\Pictures\WORK PHOTOS\Applying insecticides\Steve high clearance sprayer compress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76" y="4515953"/>
            <a:ext cx="2539944" cy="19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917456"/>
              </p:ext>
            </p:extLst>
          </p:nvPr>
        </p:nvGraphicFramePr>
        <p:xfrm>
          <a:off x="1066800" y="685800"/>
          <a:ext cx="6858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4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0750"/>
            <a:ext cx="5943600" cy="44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Silverleaf</a:t>
            </a:r>
            <a:r>
              <a:rPr lang="en-US" sz="2400" b="1" dirty="0" smtClean="0"/>
              <a:t> whitefly – piercing sucking mouthpart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454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Lyle Buss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742147"/>
              </p:ext>
            </p:extLst>
          </p:nvPr>
        </p:nvGraphicFramePr>
        <p:xfrm>
          <a:off x="990600" y="685800"/>
          <a:ext cx="6629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933454"/>
              </p:ext>
            </p:extLst>
          </p:nvPr>
        </p:nvGraphicFramePr>
        <p:xfrm>
          <a:off x="1371600" y="990600"/>
          <a:ext cx="6248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488174"/>
              </p:ext>
            </p:extLst>
          </p:nvPr>
        </p:nvGraphicFramePr>
        <p:xfrm>
          <a:off x="1143000" y="1488281"/>
          <a:ext cx="6553200" cy="460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Percent TYLCV in tomatoes exposed to </a:t>
            </a:r>
            <a:r>
              <a:rPr lang="en-US" sz="2400" dirty="0" err="1" smtClean="0"/>
              <a:t>viruliferous</a:t>
            </a:r>
            <a:r>
              <a:rPr lang="en-US" sz="2400" dirty="0" smtClean="0"/>
              <a:t> whitefly 3, 7 or 14 days after treatment with </a:t>
            </a:r>
            <a:r>
              <a:rPr lang="en-US" sz="2400" dirty="0" err="1" smtClean="0"/>
              <a:t>Sivanto</a:t>
            </a:r>
            <a:r>
              <a:rPr lang="en-US" sz="2400" dirty="0" smtClean="0"/>
              <a:t>, </a:t>
            </a:r>
            <a:r>
              <a:rPr lang="en-US" sz="2400" dirty="0" err="1" smtClean="0"/>
              <a:t>Cyazypyr</a:t>
            </a:r>
            <a:r>
              <a:rPr lang="en-US" sz="2400" dirty="0" smtClean="0"/>
              <a:t>, Fulfill, Hero </a:t>
            </a:r>
            <a:r>
              <a:rPr lang="en-US" sz="2400" dirty="0" err="1" smtClean="0"/>
              <a:t>Pyrifluquinazon</a:t>
            </a:r>
            <a:r>
              <a:rPr lang="en-US" sz="2400" dirty="0" smtClean="0"/>
              <a:t>, and </a:t>
            </a:r>
            <a:r>
              <a:rPr lang="en-US" sz="2400" dirty="0" err="1" smtClean="0"/>
              <a:t>Sulfoxaflor</a:t>
            </a:r>
            <a:r>
              <a:rPr lang="en-US" sz="2400" dirty="0" smtClean="0"/>
              <a:t>.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8976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Rectangle 32" descr="Dark vertical"/>
          <p:cNvSpPr>
            <a:spLocks noChangeArrowheads="1"/>
          </p:cNvSpPr>
          <p:nvPr/>
        </p:nvSpPr>
        <p:spPr bwMode="auto">
          <a:xfrm>
            <a:off x="2302934" y="1143000"/>
            <a:ext cx="1905000" cy="914400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1" name="Rectangle 33" descr="Dark horizontal"/>
          <p:cNvSpPr>
            <a:spLocks noChangeArrowheads="1"/>
          </p:cNvSpPr>
          <p:nvPr/>
        </p:nvSpPr>
        <p:spPr bwMode="auto">
          <a:xfrm>
            <a:off x="2302934" y="2057400"/>
            <a:ext cx="1905000" cy="914400"/>
          </a:xfrm>
          <a:prstGeom prst="rect">
            <a:avLst/>
          </a:prstGeom>
          <a:pattFill prst="dkHorz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302934" y="2971800"/>
            <a:ext cx="1905000" cy="914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2302934" y="3886200"/>
            <a:ext cx="1905000" cy="914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5" name="Rectangle 37" descr="Dark vertical"/>
          <p:cNvSpPr>
            <a:spLocks noChangeArrowheads="1"/>
          </p:cNvSpPr>
          <p:nvPr/>
        </p:nvSpPr>
        <p:spPr bwMode="auto">
          <a:xfrm>
            <a:off x="2302934" y="4800600"/>
            <a:ext cx="1905000" cy="914400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6" name="Rectangle 38" descr="Dark horizontal"/>
          <p:cNvSpPr>
            <a:spLocks noChangeArrowheads="1"/>
          </p:cNvSpPr>
          <p:nvPr/>
        </p:nvSpPr>
        <p:spPr bwMode="auto">
          <a:xfrm>
            <a:off x="2302934" y="5715000"/>
            <a:ext cx="1905000" cy="914400"/>
          </a:xfrm>
          <a:prstGeom prst="rect">
            <a:avLst/>
          </a:prstGeom>
          <a:pattFill prst="dkHorz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7" name="Rectangle 39" descr="Dark horizontal"/>
          <p:cNvSpPr>
            <a:spLocks noChangeArrowheads="1"/>
          </p:cNvSpPr>
          <p:nvPr/>
        </p:nvSpPr>
        <p:spPr bwMode="auto">
          <a:xfrm>
            <a:off x="4665134" y="1143000"/>
            <a:ext cx="1905000" cy="914400"/>
          </a:xfrm>
          <a:prstGeom prst="rect">
            <a:avLst/>
          </a:prstGeom>
          <a:pattFill prst="dkHorz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8" name="Rectangle 40" descr="Dark vertical"/>
          <p:cNvSpPr>
            <a:spLocks noChangeArrowheads="1"/>
          </p:cNvSpPr>
          <p:nvPr/>
        </p:nvSpPr>
        <p:spPr bwMode="auto">
          <a:xfrm>
            <a:off x="4665134" y="2057400"/>
            <a:ext cx="1905000" cy="914400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4665134" y="2971800"/>
            <a:ext cx="1905000" cy="914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4665134" y="3886200"/>
            <a:ext cx="1905000" cy="914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1" name="Rectangle 43" descr="Dark horizontal"/>
          <p:cNvSpPr>
            <a:spLocks noChangeArrowheads="1"/>
          </p:cNvSpPr>
          <p:nvPr/>
        </p:nvSpPr>
        <p:spPr bwMode="auto">
          <a:xfrm>
            <a:off x="4665134" y="4800600"/>
            <a:ext cx="1905000" cy="914400"/>
          </a:xfrm>
          <a:prstGeom prst="rect">
            <a:avLst/>
          </a:prstGeom>
          <a:pattFill prst="dkHorz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2" name="Rectangle 44" descr="Dark vertical"/>
          <p:cNvSpPr>
            <a:spLocks noChangeArrowheads="1"/>
          </p:cNvSpPr>
          <p:nvPr/>
        </p:nvSpPr>
        <p:spPr bwMode="auto">
          <a:xfrm>
            <a:off x="4665134" y="5715000"/>
            <a:ext cx="1905000" cy="914400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3" name="AutoShape 45"/>
          <p:cNvSpPr>
            <a:spLocks noChangeArrowheads="1"/>
          </p:cNvSpPr>
          <p:nvPr/>
        </p:nvSpPr>
        <p:spPr bwMode="auto">
          <a:xfrm>
            <a:off x="4364568" y="1447800"/>
            <a:ext cx="148166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4" name="AutoShape 46"/>
          <p:cNvSpPr>
            <a:spLocks noChangeArrowheads="1"/>
          </p:cNvSpPr>
          <p:nvPr/>
        </p:nvSpPr>
        <p:spPr bwMode="auto">
          <a:xfrm>
            <a:off x="4360333" y="2362200"/>
            <a:ext cx="148167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5" name="AutoShape 47"/>
          <p:cNvSpPr>
            <a:spLocks noChangeArrowheads="1"/>
          </p:cNvSpPr>
          <p:nvPr/>
        </p:nvSpPr>
        <p:spPr bwMode="auto">
          <a:xfrm>
            <a:off x="4356100" y="3276600"/>
            <a:ext cx="146756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6" name="AutoShape 48"/>
          <p:cNvSpPr>
            <a:spLocks noChangeArrowheads="1"/>
          </p:cNvSpPr>
          <p:nvPr/>
        </p:nvSpPr>
        <p:spPr bwMode="auto">
          <a:xfrm>
            <a:off x="4350457" y="4191000"/>
            <a:ext cx="148166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4346222" y="5105400"/>
            <a:ext cx="148167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>
            <a:off x="4341989" y="6019800"/>
            <a:ext cx="146756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228600" y="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GREEN ACRES 1997: BARRIER AND WIND DIRECTION.  STRIP SPLIT PLOT.</a:t>
            </a:r>
            <a:endParaRPr 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>
            <a:off x="6862234" y="1295400"/>
            <a:ext cx="148166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7010400" y="1219201"/>
            <a:ext cx="167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RELEASE POINT</a:t>
            </a:r>
          </a:p>
        </p:txBody>
      </p:sp>
      <p:sp>
        <p:nvSpPr>
          <p:cNvPr id="2102" name="Rectangle 54" descr="Dark vertical"/>
          <p:cNvSpPr>
            <a:spLocks noChangeArrowheads="1"/>
          </p:cNvSpPr>
          <p:nvPr/>
        </p:nvSpPr>
        <p:spPr bwMode="auto">
          <a:xfrm>
            <a:off x="7162800" y="2438400"/>
            <a:ext cx="914400" cy="304800"/>
          </a:xfrm>
          <a:prstGeom prst="rect">
            <a:avLst/>
          </a:prstGeom>
          <a:pattFill prst="dkVert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103" name="Rectangle 55" descr="Dark horizontal"/>
          <p:cNvSpPr>
            <a:spLocks noChangeArrowheads="1"/>
          </p:cNvSpPr>
          <p:nvPr/>
        </p:nvSpPr>
        <p:spPr bwMode="auto">
          <a:xfrm>
            <a:off x="7162800" y="3352800"/>
            <a:ext cx="914400" cy="304800"/>
          </a:xfrm>
          <a:prstGeom prst="rect">
            <a:avLst/>
          </a:prstGeom>
          <a:pattFill prst="dkHorz">
            <a:fgClr>
              <a:srgbClr val="0099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7162800" y="4267200"/>
            <a:ext cx="914400" cy="304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010400" y="27432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BARRIER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7010400" y="36576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OPEN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7086600" y="44958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BEAN</a:t>
            </a:r>
          </a:p>
        </p:txBody>
      </p:sp>
      <p:sp>
        <p:nvSpPr>
          <p:cNvPr id="2109" name="AutoShape 61"/>
          <p:cNvSpPr>
            <a:spLocks noChangeArrowheads="1"/>
          </p:cNvSpPr>
          <p:nvPr/>
        </p:nvSpPr>
        <p:spPr bwMode="auto">
          <a:xfrm>
            <a:off x="6773333" y="5029200"/>
            <a:ext cx="1778000" cy="685800"/>
          </a:xfrm>
          <a:prstGeom prst="leftArrow">
            <a:avLst>
              <a:gd name="adj1" fmla="val 50000"/>
              <a:gd name="adj2" fmla="val 7291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7112000" y="5791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9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6134" y="1752600"/>
            <a:ext cx="67733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54667" y="1066800"/>
            <a:ext cx="5757333" cy="464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flipV="1">
            <a:off x="6434667" y="16764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V="1">
            <a:off x="6434667" y="32766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flipV="1">
            <a:off x="6434667" y="48768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flipV="1">
            <a:off x="5418667" y="16764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flipV="1">
            <a:off x="4199467" y="16764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flipV="1">
            <a:off x="3048000" y="16764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flipV="1">
            <a:off x="1896534" y="16764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flipV="1">
            <a:off x="5418667" y="32766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flipV="1">
            <a:off x="4199467" y="32766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flipV="1">
            <a:off x="3048000" y="32766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 flipV="1">
            <a:off x="1896534" y="32766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 flipV="1">
            <a:off x="5418667" y="48768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 flipV="1">
            <a:off x="4199467" y="48768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 flipV="1">
            <a:off x="3048000" y="48768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 flipV="1">
            <a:off x="1896534" y="4876800"/>
            <a:ext cx="372533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151467" y="228600"/>
            <a:ext cx="873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TRAP PATTERN, GREEN ACRES 1997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8398934" y="1524000"/>
            <a:ext cx="2667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8398934" y="2286000"/>
            <a:ext cx="2667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8398934" y="2971800"/>
            <a:ext cx="2667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8398934" y="3733800"/>
            <a:ext cx="2667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8398934" y="4495800"/>
            <a:ext cx="2667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8398934" y="5181600"/>
            <a:ext cx="2667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GT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492526" y="5695584"/>
            <a:ext cx="18950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30.5 m</a:t>
            </a:r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 rot="-5400000">
            <a:off x="6622294" y="2780934"/>
            <a:ext cx="22028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15.25 m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772400"/>
              </p:ext>
            </p:extLst>
          </p:nvPr>
        </p:nvGraphicFramePr>
        <p:xfrm>
          <a:off x="203200" y="-304800"/>
          <a:ext cx="8999538" cy="764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Worksheet" r:id="rId4" imgW="9591759" imgH="7248465" progId="Excel.Sheet.8">
                  <p:embed/>
                </p:oleObj>
              </mc:Choice>
              <mc:Fallback>
                <p:oleObj name="Worksheet" r:id="rId4" imgW="9591759" imgH="7248465" progId="Excel.Sheet.8">
                  <p:embed/>
                  <p:pic>
                    <p:nvPicPr>
                      <p:cNvPr id="0" name="Picture 7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-304800"/>
                        <a:ext cx="8999538" cy="764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 rot="-5400000">
            <a:off x="-602218" y="2986595"/>
            <a:ext cx="2156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Adults/trap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560399" y="6330434"/>
            <a:ext cx="1075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Release 1</a:t>
            </a:r>
          </a:p>
        </p:txBody>
      </p:sp>
    </p:spTree>
    <p:extLst>
      <p:ext uri="{BB962C8B-B14F-4D97-AF65-F5344CB8AC3E}">
        <p14:creationId xmlns:p14="http://schemas.microsoft.com/office/powerpoint/2010/main" val="4563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4357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30" y="1385578"/>
            <a:ext cx="324853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8630" y="381483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i="1" dirty="0" err="1"/>
              <a:t>E</a:t>
            </a:r>
            <a:r>
              <a:rPr lang="es-GT" sz="2400" i="1" dirty="0" err="1" smtClean="0"/>
              <a:t>retmocerus</a:t>
            </a:r>
            <a:r>
              <a:rPr lang="es-GT" sz="2400" i="1" dirty="0" smtClean="0"/>
              <a:t> </a:t>
            </a:r>
            <a:r>
              <a:rPr lang="es-GT" sz="2400" i="1" dirty="0" err="1" smtClean="0"/>
              <a:t>eremicus</a:t>
            </a:r>
            <a:endParaRPr lang="es-GT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6784" y="2420112"/>
            <a:ext cx="235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i="1" dirty="0" err="1" smtClean="0"/>
              <a:t>Encarsia</a:t>
            </a:r>
            <a:r>
              <a:rPr lang="es-GT" sz="2400" i="1" dirty="0" smtClean="0"/>
              <a:t> </a:t>
            </a:r>
            <a:r>
              <a:rPr lang="es-GT" sz="2400" i="1" dirty="0" err="1" smtClean="0"/>
              <a:t>formosa</a:t>
            </a:r>
            <a:endParaRPr lang="es-GT" sz="24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2443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6019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i="1" dirty="0" err="1" smtClean="0"/>
              <a:t>Eretmocerus</a:t>
            </a:r>
            <a:r>
              <a:rPr lang="es-GT" sz="2400" i="1" dirty="0" smtClean="0"/>
              <a:t> </a:t>
            </a:r>
            <a:r>
              <a:rPr lang="es-GT" sz="2400" i="1" dirty="0" err="1" smtClean="0"/>
              <a:t>mundus</a:t>
            </a:r>
            <a:endParaRPr lang="es-GT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52899" y="152400"/>
            <a:ext cx="48387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000" dirty="0" err="1" smtClean="0"/>
              <a:t>Whitefly</a:t>
            </a:r>
            <a:r>
              <a:rPr lang="es-GT" sz="4000" dirty="0" smtClean="0"/>
              <a:t> </a:t>
            </a:r>
            <a:r>
              <a:rPr lang="es-GT" sz="4000" dirty="0" err="1" smtClean="0"/>
              <a:t>parasitoids</a:t>
            </a:r>
            <a:r>
              <a:rPr lang="es-GT" sz="4000" dirty="0" smtClean="0"/>
              <a:t> </a:t>
            </a:r>
            <a:r>
              <a:rPr lang="es-GT" dirty="0" err="1" smtClean="0"/>
              <a:t>Photos</a:t>
            </a:r>
            <a:r>
              <a:rPr lang="es-GT" dirty="0" smtClean="0"/>
              <a:t>: </a:t>
            </a:r>
            <a:r>
              <a:rPr lang="es-GT" dirty="0" err="1" smtClean="0"/>
              <a:t>Lyle</a:t>
            </a:r>
            <a:r>
              <a:rPr lang="es-GT" dirty="0" smtClean="0"/>
              <a:t> </a:t>
            </a:r>
            <a:r>
              <a:rPr lang="es-GT" dirty="0" err="1" smtClean="0"/>
              <a:t>Buss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689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ughasmith\Pictures\Arthropod images\natural enemies\biocontrols for Hugh Smith\Amblyseius swirskii\A swirskii Lyle Buss cropped 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04" y="819078"/>
            <a:ext cx="6829796" cy="51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1821" y="457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Amblyseius</a:t>
            </a:r>
            <a:r>
              <a:rPr lang="en-US" i="1" dirty="0" smtClean="0"/>
              <a:t> </a:t>
            </a:r>
            <a:r>
              <a:rPr lang="en-US" i="1" dirty="0" err="1" smtClean="0"/>
              <a:t>swirskii</a:t>
            </a:r>
            <a:r>
              <a:rPr lang="en-US" i="1" dirty="0" smtClean="0"/>
              <a:t> </a:t>
            </a:r>
            <a:r>
              <a:rPr lang="en-US" dirty="0" smtClean="0"/>
              <a:t>– whitefly predator    Photo: Lyle Buss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467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There is a limited role for biological control in the management of virus vectors in field crops </a:t>
            </a:r>
            <a:r>
              <a:rPr lang="en-US" sz="4000" i="1" smtClean="0"/>
              <a:t>in Florida, </a:t>
            </a:r>
            <a:r>
              <a:rPr lang="en-US" sz="4000" i="1" dirty="0" smtClean="0"/>
              <a:t>particularly if the virus is persistently transmitted.</a:t>
            </a:r>
            <a:endParaRPr lang="es-GT" sz="4000" i="1" dirty="0"/>
          </a:p>
        </p:txBody>
      </p:sp>
    </p:spTree>
    <p:extLst>
      <p:ext uri="{BB962C8B-B14F-4D97-AF65-F5344CB8AC3E}">
        <p14:creationId xmlns:p14="http://schemas.microsoft.com/office/powerpoint/2010/main" val="9120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ruw_ginegar_7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524000"/>
            <a:ext cx="43529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781800" y="60198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/>
              <a:t>www.ginegar.com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8229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sz="2400" b="1"/>
              <a:t>UV blocking shade cloth for greenhouses:</a:t>
            </a:r>
          </a:p>
          <a:p>
            <a:pPr eaLnBrk="1" hangingPunct="1">
              <a:spcBef>
                <a:spcPct val="50000"/>
              </a:spcBef>
            </a:pPr>
            <a:r>
              <a:rPr lang="es-GT" sz="2400" b="1"/>
              <a:t>Reduces establishment of whiteflies, aphids, thrips and their viruses.</a:t>
            </a:r>
          </a:p>
        </p:txBody>
      </p:sp>
    </p:spTree>
    <p:extLst>
      <p:ext uri="{BB962C8B-B14F-4D97-AF65-F5344CB8AC3E}">
        <p14:creationId xmlns:p14="http://schemas.microsoft.com/office/powerpoint/2010/main" val="28123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ghasmith\Pictures\Arthropod images\whitefly\Whitefly Medley 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815367"/>
            <a:ext cx="5791201" cy="58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0932" y="199516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Life cycle of </a:t>
            </a:r>
            <a:r>
              <a:rPr lang="en-US" sz="3600" dirty="0" err="1" smtClean="0">
                <a:solidFill>
                  <a:srgbClr val="FFFF00"/>
                </a:solidFill>
              </a:rPr>
              <a:t>silverleaf</a:t>
            </a:r>
            <a:r>
              <a:rPr lang="en-US" sz="3600" dirty="0" smtClean="0">
                <a:solidFill>
                  <a:srgbClr val="FFFF00"/>
                </a:solidFill>
              </a:rPr>
              <a:t> whitefly</a:t>
            </a:r>
            <a:endParaRPr lang="es-GT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12316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Adult</a:t>
            </a:r>
            <a:endParaRPr lang="es-G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45159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Eggs</a:t>
            </a:r>
            <a:endParaRPr lang="es-G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38900" y="214854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instar – “crawler”</a:t>
            </a:r>
            <a:endParaRPr lang="es-G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63512" y="441959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 instar</a:t>
            </a:r>
            <a:endParaRPr lang="es-G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29300" y="568135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Third instar</a:t>
            </a:r>
            <a:endParaRPr lang="es-GT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38984" y="5838348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Fourth instar</a:t>
            </a:r>
            <a:endParaRPr lang="es-GT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4114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Red-eyed nymph: final stage of fourth instar</a:t>
            </a:r>
            <a:endParaRPr lang="es-G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09460" y="5948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Drawing: Jane Medley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784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400"/>
            <a:ext cx="7468417" cy="49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31124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Screen house tomato production Florida</a:t>
            </a:r>
          </a:p>
          <a:p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▪  Bumblebee pollinators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and papaya whitefly banker plant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▪  Indeterminate Roma tomato</a:t>
            </a:r>
            <a:endParaRPr lang="es-G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Management of </a:t>
            </a:r>
            <a:r>
              <a:rPr lang="en-US" sz="2400" dirty="0" err="1" smtClean="0"/>
              <a:t>silverleaf</a:t>
            </a:r>
            <a:r>
              <a:rPr lang="en-US" sz="2400" dirty="0" smtClean="0"/>
              <a:t> whitefly and TYLCV in conventional field production</a:t>
            </a:r>
          </a:p>
          <a:p>
            <a:endParaRPr lang="en-US" sz="2400" dirty="0"/>
          </a:p>
          <a:p>
            <a:r>
              <a:rPr lang="en-US" sz="2400" dirty="0" smtClean="0"/>
              <a:t>▪  Reduce inoculum: destroy residues from previous crops</a:t>
            </a:r>
          </a:p>
          <a:p>
            <a:endParaRPr lang="en-US" sz="2400" dirty="0" smtClean="0"/>
          </a:p>
          <a:p>
            <a:r>
              <a:rPr lang="en-US" sz="2400" dirty="0"/>
              <a:t>▪ </a:t>
            </a:r>
            <a:r>
              <a:rPr lang="en-US" sz="2400" dirty="0" smtClean="0"/>
              <a:t>Use </a:t>
            </a:r>
            <a:r>
              <a:rPr lang="en-US" sz="2400" dirty="0"/>
              <a:t>reflective plastic mulch on beds</a:t>
            </a:r>
            <a:endParaRPr lang="es-GT" sz="2400" dirty="0"/>
          </a:p>
          <a:p>
            <a:endParaRPr lang="en-US" sz="2400" dirty="0" smtClean="0"/>
          </a:p>
          <a:p>
            <a:r>
              <a:rPr lang="en-US" sz="2400" dirty="0"/>
              <a:t>▪ </a:t>
            </a:r>
            <a:r>
              <a:rPr lang="en-US" sz="2400" dirty="0" smtClean="0"/>
              <a:t>Use resistant varieties if possible</a:t>
            </a:r>
          </a:p>
          <a:p>
            <a:endParaRPr lang="en-US" sz="2400" dirty="0"/>
          </a:p>
          <a:p>
            <a:r>
              <a:rPr lang="en-US" sz="2400" dirty="0"/>
              <a:t>▪ </a:t>
            </a:r>
            <a:r>
              <a:rPr lang="en-US" sz="2400" dirty="0" smtClean="0"/>
              <a:t>Treat before planting with </a:t>
            </a:r>
            <a:r>
              <a:rPr lang="en-US" sz="2400" dirty="0" err="1" smtClean="0"/>
              <a:t>neonicotinoid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▪ </a:t>
            </a:r>
            <a:r>
              <a:rPr lang="en-US" sz="2400" dirty="0" smtClean="0"/>
              <a:t>Rotate </a:t>
            </a:r>
            <a:r>
              <a:rPr lang="en-US" sz="2400" dirty="0" err="1" smtClean="0"/>
              <a:t>adulticides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nymphicides</a:t>
            </a:r>
            <a:r>
              <a:rPr lang="en-US" sz="2400" dirty="0" smtClean="0"/>
              <a:t> and </a:t>
            </a:r>
            <a:r>
              <a:rPr lang="en-US" sz="2400" dirty="0" err="1" smtClean="0"/>
              <a:t>ovicides</a:t>
            </a:r>
            <a:r>
              <a:rPr lang="en-US" sz="2400" dirty="0" smtClean="0"/>
              <a:t> with different modes of action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7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Management of </a:t>
            </a:r>
            <a:r>
              <a:rPr lang="en-US" sz="3200" dirty="0" err="1" smtClean="0"/>
              <a:t>silverleaf</a:t>
            </a:r>
            <a:r>
              <a:rPr lang="en-US" sz="3200" dirty="0" smtClean="0"/>
              <a:t> whitefly and TYLCV in protected structures</a:t>
            </a:r>
          </a:p>
          <a:p>
            <a:endParaRPr lang="en-US" sz="3200" dirty="0" smtClean="0"/>
          </a:p>
          <a:p>
            <a:r>
              <a:rPr lang="en-US" sz="3200" dirty="0" smtClean="0"/>
              <a:t>▪  Use exclusionary material</a:t>
            </a:r>
          </a:p>
          <a:p>
            <a:endParaRPr lang="en-US" sz="3200" dirty="0" smtClean="0"/>
          </a:p>
          <a:p>
            <a:r>
              <a:rPr lang="en-US" sz="3200" dirty="0"/>
              <a:t>▪ </a:t>
            </a:r>
            <a:r>
              <a:rPr lang="en-US" sz="3200" dirty="0" smtClean="0"/>
              <a:t>Use UV- absorbent material</a:t>
            </a:r>
          </a:p>
          <a:p>
            <a:endParaRPr lang="en-US" sz="3200" dirty="0" smtClean="0"/>
          </a:p>
          <a:p>
            <a:r>
              <a:rPr lang="en-US" sz="3200" dirty="0"/>
              <a:t>▪ </a:t>
            </a:r>
            <a:r>
              <a:rPr lang="en-US" sz="3200" dirty="0" smtClean="0"/>
              <a:t>Use resistant tomato varieties when possible</a:t>
            </a:r>
          </a:p>
          <a:p>
            <a:endParaRPr lang="en-US" sz="3200" dirty="0" smtClean="0"/>
          </a:p>
          <a:p>
            <a:r>
              <a:rPr lang="en-US" sz="3200" dirty="0"/>
              <a:t>▪ </a:t>
            </a:r>
            <a:r>
              <a:rPr lang="en-US" sz="3200" dirty="0" smtClean="0"/>
              <a:t>Biological control</a:t>
            </a:r>
          </a:p>
        </p:txBody>
      </p:sp>
    </p:spTree>
    <p:extLst>
      <p:ext uri="{BB962C8B-B14F-4D97-AF65-F5344CB8AC3E}">
        <p14:creationId xmlns:p14="http://schemas.microsoft.com/office/powerpoint/2010/main" val="35924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9698"/>
            <a:ext cx="7287815" cy="548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28600"/>
            <a:ext cx="728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Silverleaf</a:t>
            </a:r>
            <a:r>
              <a:rPr lang="en-US" sz="2800" b="1" dirty="0" smtClean="0"/>
              <a:t> whitefly eggs and nymphs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8824" y="634251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Lyle Buss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544056" cy="490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3232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Tomato Yellow Leaf Curl virus – persistently vectored by </a:t>
            </a:r>
            <a:r>
              <a:rPr lang="en-US" sz="2400" b="1" dirty="0" err="1" smtClean="0">
                <a:solidFill>
                  <a:srgbClr val="FFFF00"/>
                </a:solidFill>
              </a:rPr>
              <a:t>silverleaf</a:t>
            </a:r>
            <a:r>
              <a:rPr lang="en-US" sz="2400" b="1" dirty="0" smtClean="0">
                <a:solidFill>
                  <a:srgbClr val="FFFF00"/>
                </a:solidFill>
              </a:rPr>
              <a:t> whitefly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0" y="838200"/>
            <a:ext cx="0" cy="457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524000" y="5410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828800" y="1085036"/>
            <a:ext cx="4572000" cy="4002779"/>
          </a:xfrm>
          <a:custGeom>
            <a:avLst/>
            <a:gdLst>
              <a:gd name="connsiteX0" fmla="*/ 0 w 3669323"/>
              <a:gd name="connsiteY0" fmla="*/ 4002779 h 4002779"/>
              <a:gd name="connsiteX1" fmla="*/ 937846 w 3669323"/>
              <a:gd name="connsiteY1" fmla="*/ 3287672 h 4002779"/>
              <a:gd name="connsiteX2" fmla="*/ 1887415 w 3669323"/>
              <a:gd name="connsiteY2" fmla="*/ 521026 h 4002779"/>
              <a:gd name="connsiteX3" fmla="*/ 3669323 w 3669323"/>
              <a:gd name="connsiteY3" fmla="*/ 5210 h 400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323" h="4002779">
                <a:moveTo>
                  <a:pt x="0" y="4002779"/>
                </a:moveTo>
                <a:cubicBezTo>
                  <a:pt x="311638" y="3935371"/>
                  <a:pt x="623277" y="3867964"/>
                  <a:pt x="937846" y="3287672"/>
                </a:cubicBezTo>
                <a:cubicBezTo>
                  <a:pt x="1252415" y="2707380"/>
                  <a:pt x="1432169" y="1068103"/>
                  <a:pt x="1887415" y="521026"/>
                </a:cubicBezTo>
                <a:cubicBezTo>
                  <a:pt x="2342661" y="-26051"/>
                  <a:pt x="3005992" y="-10421"/>
                  <a:pt x="3669323" y="52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43200" y="5791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Time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61774" cy="34778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/>
              <a:t>Pest Density</a:t>
            </a:r>
            <a:endParaRPr lang="en-US" sz="4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438400" y="2514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0800" y="2209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Economic Injury Level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38400" y="3086425"/>
            <a:ext cx="3962400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77000" y="2895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Action Threshold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2169" y="36576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Pest density with control measures applied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133600" y="2839268"/>
            <a:ext cx="2553629" cy="2245687"/>
          </a:xfrm>
          <a:custGeom>
            <a:avLst/>
            <a:gdLst>
              <a:gd name="connsiteX0" fmla="*/ 0 w 2553629"/>
              <a:gd name="connsiteY0" fmla="*/ 2245687 h 2245687"/>
              <a:gd name="connsiteX1" fmla="*/ 457200 w 2553629"/>
              <a:gd name="connsiteY1" fmla="*/ 2089570 h 2245687"/>
              <a:gd name="connsiteX2" fmla="*/ 802888 w 2553629"/>
              <a:gd name="connsiteY2" fmla="*/ 1788487 h 2245687"/>
              <a:gd name="connsiteX3" fmla="*/ 1037064 w 2553629"/>
              <a:gd name="connsiteY3" fmla="*/ 1331287 h 2245687"/>
              <a:gd name="connsiteX4" fmla="*/ 1315844 w 2553629"/>
              <a:gd name="connsiteY4" fmla="*/ 271921 h 2245687"/>
              <a:gd name="connsiteX5" fmla="*/ 1650381 w 2553629"/>
              <a:gd name="connsiteY5" fmla="*/ 48897 h 2245687"/>
              <a:gd name="connsiteX6" fmla="*/ 2241395 w 2553629"/>
              <a:gd name="connsiteY6" fmla="*/ 4292 h 2245687"/>
              <a:gd name="connsiteX7" fmla="*/ 2553629 w 2553629"/>
              <a:gd name="connsiteY7" fmla="*/ 4292 h 22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3629" h="2245687">
                <a:moveTo>
                  <a:pt x="0" y="2245687"/>
                </a:moveTo>
                <a:cubicBezTo>
                  <a:pt x="161692" y="2205728"/>
                  <a:pt x="323385" y="2165770"/>
                  <a:pt x="457200" y="2089570"/>
                </a:cubicBezTo>
                <a:cubicBezTo>
                  <a:pt x="591015" y="2013370"/>
                  <a:pt x="706244" y="1914867"/>
                  <a:pt x="802888" y="1788487"/>
                </a:cubicBezTo>
                <a:cubicBezTo>
                  <a:pt x="899532" y="1662107"/>
                  <a:pt x="951571" y="1584048"/>
                  <a:pt x="1037064" y="1331287"/>
                </a:cubicBezTo>
                <a:cubicBezTo>
                  <a:pt x="1122557" y="1078526"/>
                  <a:pt x="1213625" y="485653"/>
                  <a:pt x="1315844" y="271921"/>
                </a:cubicBezTo>
                <a:cubicBezTo>
                  <a:pt x="1418063" y="58189"/>
                  <a:pt x="1496123" y="93502"/>
                  <a:pt x="1650381" y="48897"/>
                </a:cubicBezTo>
                <a:cubicBezTo>
                  <a:pt x="1804639" y="4292"/>
                  <a:pt x="2090854" y="11726"/>
                  <a:pt x="2241395" y="4292"/>
                </a:cubicBezTo>
                <a:cubicBezTo>
                  <a:pt x="2391936" y="-3142"/>
                  <a:pt x="2472782" y="575"/>
                  <a:pt x="2553629" y="4292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76494"/>
              </p:ext>
            </p:extLst>
          </p:nvPr>
        </p:nvGraphicFramePr>
        <p:xfrm>
          <a:off x="3886200" y="609599"/>
          <a:ext cx="4953000" cy="571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</a:tblGrid>
              <a:tr h="1766455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Centi</a:t>
                      </a:r>
                      <a:r>
                        <a:rPr lang="en-US" sz="3200" dirty="0" smtClean="0"/>
                        <a:t>-grade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Fahren-heit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Egg to Adult (days)</a:t>
                      </a:r>
                      <a:endParaRPr lang="en-US" sz="3200" dirty="0"/>
                    </a:p>
                  </a:txBody>
                  <a:tcPr/>
                </a:tc>
              </a:tr>
              <a:tr h="65809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82</a:t>
                      </a:r>
                      <a:endParaRPr lang="en-US" sz="3200" dirty="0"/>
                    </a:p>
                  </a:txBody>
                  <a:tcPr/>
                </a:tc>
              </a:tr>
              <a:tr h="65809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</a:tr>
              <a:tr h="65809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28</a:t>
                      </a:r>
                      <a:endParaRPr lang="en-US" sz="3200" dirty="0"/>
                    </a:p>
                  </a:txBody>
                  <a:tcPr/>
                </a:tc>
              </a:tr>
              <a:tr h="65809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809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86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809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"/>
            <a:ext cx="3660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Development time for </a:t>
            </a:r>
            <a:r>
              <a:rPr lang="en-US" sz="3200" b="1" dirty="0" err="1" smtClean="0"/>
              <a:t>silverleaf</a:t>
            </a:r>
            <a:r>
              <a:rPr lang="en-US" sz="3200" b="1" dirty="0" smtClean="0"/>
              <a:t> whitefly at different temperatures, Yang and Chi 2006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800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Developmental threshold: </a:t>
            </a:r>
          </a:p>
          <a:p>
            <a:r>
              <a:rPr lang="en-US" sz="3200" b="1" dirty="0" smtClean="0"/>
              <a:t>11.4 C/53 F.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03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97939"/>
              </p:ext>
            </p:extLst>
          </p:nvPr>
        </p:nvGraphicFramePr>
        <p:xfrm>
          <a:off x="304800" y="4038600"/>
          <a:ext cx="8077200" cy="2804160"/>
        </p:xfrm>
        <a:graphic>
          <a:graphicData uri="http://schemas.openxmlformats.org/drawingml/2006/table">
            <a:tbl>
              <a:tblPr/>
              <a:tblGrid>
                <a:gridCol w="2057400"/>
                <a:gridCol w="3352800"/>
                <a:gridCol w="1219200"/>
                <a:gridCol w="685800"/>
                <a:gridCol w="762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Vegetative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Fruit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Ripe Fruit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Whiteflies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Thrips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Leafminers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Armyworms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Loopers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Tomato hornworm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Tomato pinworm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Stinkbugs/leaf-footed bugs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2345436" y="4419600"/>
            <a:ext cx="3369564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3432048" y="4628388"/>
            <a:ext cx="3502152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9" name="Rectangle 101"/>
          <p:cNvSpPr>
            <a:spLocks noChangeArrowheads="1"/>
          </p:cNvSpPr>
          <p:nvPr/>
        </p:nvSpPr>
        <p:spPr bwMode="auto">
          <a:xfrm>
            <a:off x="3413760" y="4864608"/>
            <a:ext cx="3505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7" name="Oval 119"/>
          <p:cNvSpPr>
            <a:spLocks noChangeArrowheads="1"/>
          </p:cNvSpPr>
          <p:nvPr/>
        </p:nvSpPr>
        <p:spPr bwMode="auto">
          <a:xfrm>
            <a:off x="35814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8" name="Oval 120"/>
          <p:cNvSpPr>
            <a:spLocks noChangeArrowheads="1"/>
          </p:cNvSpPr>
          <p:nvPr/>
        </p:nvSpPr>
        <p:spPr bwMode="auto">
          <a:xfrm>
            <a:off x="3733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9" name="Oval 121"/>
          <p:cNvSpPr>
            <a:spLocks noChangeArrowheads="1"/>
          </p:cNvSpPr>
          <p:nvPr/>
        </p:nvSpPr>
        <p:spPr bwMode="auto">
          <a:xfrm>
            <a:off x="38862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0" name="Oval 122"/>
          <p:cNvSpPr>
            <a:spLocks noChangeArrowheads="1"/>
          </p:cNvSpPr>
          <p:nvPr/>
        </p:nvSpPr>
        <p:spPr bwMode="auto">
          <a:xfrm>
            <a:off x="4038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" name="Oval 123"/>
          <p:cNvSpPr>
            <a:spLocks noChangeArrowheads="1"/>
          </p:cNvSpPr>
          <p:nvPr/>
        </p:nvSpPr>
        <p:spPr bwMode="auto">
          <a:xfrm>
            <a:off x="4191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2" name="Oval 124"/>
          <p:cNvSpPr>
            <a:spLocks noChangeArrowheads="1"/>
          </p:cNvSpPr>
          <p:nvPr/>
        </p:nvSpPr>
        <p:spPr bwMode="auto">
          <a:xfrm>
            <a:off x="43434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3" name="Oval 125"/>
          <p:cNvSpPr>
            <a:spLocks noChangeArrowheads="1"/>
          </p:cNvSpPr>
          <p:nvPr/>
        </p:nvSpPr>
        <p:spPr bwMode="auto">
          <a:xfrm>
            <a:off x="4495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4" name="Oval 126"/>
          <p:cNvSpPr>
            <a:spLocks noChangeArrowheads="1"/>
          </p:cNvSpPr>
          <p:nvPr/>
        </p:nvSpPr>
        <p:spPr bwMode="auto">
          <a:xfrm>
            <a:off x="46482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3432048" y="5334000"/>
            <a:ext cx="3496056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7" name="Rectangle 149"/>
          <p:cNvSpPr>
            <a:spLocks noChangeArrowheads="1"/>
          </p:cNvSpPr>
          <p:nvPr/>
        </p:nvSpPr>
        <p:spPr bwMode="auto">
          <a:xfrm>
            <a:off x="4953000" y="5782056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8" name="Rectangle 150"/>
          <p:cNvSpPr>
            <a:spLocks noChangeArrowheads="1"/>
          </p:cNvSpPr>
          <p:nvPr/>
        </p:nvSpPr>
        <p:spPr bwMode="auto">
          <a:xfrm>
            <a:off x="3432048" y="5562600"/>
            <a:ext cx="3496056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4953000" y="6007608"/>
            <a:ext cx="193548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2" name="Oval 154"/>
          <p:cNvSpPr>
            <a:spLocks noChangeArrowheads="1"/>
          </p:cNvSpPr>
          <p:nvPr/>
        </p:nvSpPr>
        <p:spPr bwMode="auto">
          <a:xfrm>
            <a:off x="3581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3" name="Oval 155"/>
          <p:cNvSpPr>
            <a:spLocks noChangeArrowheads="1"/>
          </p:cNvSpPr>
          <p:nvPr/>
        </p:nvSpPr>
        <p:spPr bwMode="auto">
          <a:xfrm>
            <a:off x="37338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4" name="Oval 156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5" name="Oval 157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6" name="Oval 158"/>
          <p:cNvSpPr>
            <a:spLocks noChangeArrowheads="1"/>
          </p:cNvSpPr>
          <p:nvPr/>
        </p:nvSpPr>
        <p:spPr bwMode="auto">
          <a:xfrm>
            <a:off x="4191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7" name="Oval 159"/>
          <p:cNvSpPr>
            <a:spLocks noChangeArrowheads="1"/>
          </p:cNvSpPr>
          <p:nvPr/>
        </p:nvSpPr>
        <p:spPr bwMode="auto">
          <a:xfrm>
            <a:off x="4343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8" name="Oval 160"/>
          <p:cNvSpPr>
            <a:spLocks noChangeArrowheads="1"/>
          </p:cNvSpPr>
          <p:nvPr/>
        </p:nvSpPr>
        <p:spPr bwMode="auto">
          <a:xfrm>
            <a:off x="44958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9" name="Oval 161"/>
          <p:cNvSpPr>
            <a:spLocks noChangeArrowheads="1"/>
          </p:cNvSpPr>
          <p:nvPr/>
        </p:nvSpPr>
        <p:spPr bwMode="auto">
          <a:xfrm>
            <a:off x="4648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0" name="Rectangle 162"/>
          <p:cNvSpPr>
            <a:spLocks noChangeArrowheads="1"/>
          </p:cNvSpPr>
          <p:nvPr/>
        </p:nvSpPr>
        <p:spPr bwMode="auto">
          <a:xfrm>
            <a:off x="6934200" y="6019800"/>
            <a:ext cx="1435608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" name="Rectangle 163"/>
          <p:cNvSpPr>
            <a:spLocks noChangeArrowheads="1"/>
          </p:cNvSpPr>
          <p:nvPr/>
        </p:nvSpPr>
        <p:spPr bwMode="auto">
          <a:xfrm>
            <a:off x="6928104" y="5334000"/>
            <a:ext cx="1453896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6934200" y="6227064"/>
            <a:ext cx="1456944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4962144" y="6248400"/>
            <a:ext cx="196596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8" name="Oval 180"/>
          <p:cNvSpPr>
            <a:spLocks noChangeArrowheads="1"/>
          </p:cNvSpPr>
          <p:nvPr/>
        </p:nvSpPr>
        <p:spPr bwMode="auto">
          <a:xfrm>
            <a:off x="35814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9" name="Oval 181"/>
          <p:cNvSpPr>
            <a:spLocks noChangeArrowheads="1"/>
          </p:cNvSpPr>
          <p:nvPr/>
        </p:nvSpPr>
        <p:spPr bwMode="auto">
          <a:xfrm>
            <a:off x="3733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0" name="Oval 182"/>
          <p:cNvSpPr>
            <a:spLocks noChangeArrowheads="1"/>
          </p:cNvSpPr>
          <p:nvPr/>
        </p:nvSpPr>
        <p:spPr bwMode="auto">
          <a:xfrm>
            <a:off x="38862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1" name="Oval 183"/>
          <p:cNvSpPr>
            <a:spLocks noChangeArrowheads="1"/>
          </p:cNvSpPr>
          <p:nvPr/>
        </p:nvSpPr>
        <p:spPr bwMode="auto">
          <a:xfrm>
            <a:off x="4038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2" name="Oval 184"/>
          <p:cNvSpPr>
            <a:spLocks noChangeArrowheads="1"/>
          </p:cNvSpPr>
          <p:nvPr/>
        </p:nvSpPr>
        <p:spPr bwMode="auto">
          <a:xfrm>
            <a:off x="41910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3" name="Oval 185"/>
          <p:cNvSpPr>
            <a:spLocks noChangeArrowheads="1"/>
          </p:cNvSpPr>
          <p:nvPr/>
        </p:nvSpPr>
        <p:spPr bwMode="auto">
          <a:xfrm>
            <a:off x="43434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4" name="Oval 186"/>
          <p:cNvSpPr>
            <a:spLocks noChangeArrowheads="1"/>
          </p:cNvSpPr>
          <p:nvPr/>
        </p:nvSpPr>
        <p:spPr bwMode="auto">
          <a:xfrm>
            <a:off x="4495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5" name="Oval 187"/>
          <p:cNvSpPr>
            <a:spLocks noChangeArrowheads="1"/>
          </p:cNvSpPr>
          <p:nvPr/>
        </p:nvSpPr>
        <p:spPr bwMode="auto">
          <a:xfrm>
            <a:off x="46482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59" name="Text Box 212"/>
          <p:cNvSpPr txBox="1">
            <a:spLocks noChangeArrowheads="1"/>
          </p:cNvSpPr>
          <p:nvPr/>
        </p:nvSpPr>
        <p:spPr bwMode="auto">
          <a:xfrm>
            <a:off x="228600" y="1524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GT" sz="2800" b="1" dirty="0" err="1" smtClean="0">
                <a:solidFill>
                  <a:srgbClr val="FFFF00"/>
                </a:solidFill>
              </a:rPr>
              <a:t>Tomato</a:t>
            </a:r>
            <a:r>
              <a:rPr lang="es-GT" sz="2800" b="1" dirty="0" smtClean="0">
                <a:solidFill>
                  <a:srgbClr val="FFFF00"/>
                </a:solidFill>
              </a:rPr>
              <a:t> </a:t>
            </a:r>
            <a:r>
              <a:rPr lang="es-GT" sz="2800" b="1" dirty="0" err="1" smtClean="0">
                <a:solidFill>
                  <a:srgbClr val="FFFF00"/>
                </a:solidFill>
              </a:rPr>
              <a:t>must</a:t>
            </a:r>
            <a:r>
              <a:rPr lang="es-GT" sz="2800" b="1" dirty="0" smtClean="0">
                <a:solidFill>
                  <a:srgbClr val="FFFF00"/>
                </a:solidFill>
              </a:rPr>
              <a:t> be </a:t>
            </a:r>
            <a:r>
              <a:rPr lang="es-GT" sz="2800" b="1" dirty="0" err="1" smtClean="0">
                <a:solidFill>
                  <a:srgbClr val="FFFF00"/>
                </a:solidFill>
              </a:rPr>
              <a:t>protected</a:t>
            </a:r>
            <a:r>
              <a:rPr lang="es-GT" sz="2800" b="1" dirty="0" smtClean="0">
                <a:solidFill>
                  <a:srgbClr val="FFFF00"/>
                </a:solidFill>
              </a:rPr>
              <a:t> </a:t>
            </a:r>
            <a:r>
              <a:rPr lang="es-GT" sz="2800" b="1" dirty="0" err="1" smtClean="0">
                <a:solidFill>
                  <a:srgbClr val="FFFF00"/>
                </a:solidFill>
              </a:rPr>
              <a:t>from</a:t>
            </a:r>
            <a:r>
              <a:rPr lang="es-GT" sz="2800" b="1" dirty="0" smtClean="0">
                <a:solidFill>
                  <a:srgbClr val="FFFF00"/>
                </a:solidFill>
              </a:rPr>
              <a:t> TYLCV </a:t>
            </a:r>
            <a:r>
              <a:rPr lang="es-GT" sz="2800" b="1" dirty="0" err="1" smtClean="0">
                <a:solidFill>
                  <a:srgbClr val="FFFF00"/>
                </a:solidFill>
              </a:rPr>
              <a:t>during</a:t>
            </a:r>
            <a:r>
              <a:rPr lang="es-GT" sz="2800" b="1" dirty="0" smtClean="0">
                <a:solidFill>
                  <a:srgbClr val="FFFF00"/>
                </a:solidFill>
              </a:rPr>
              <a:t> </a:t>
            </a:r>
            <a:r>
              <a:rPr lang="es-GT" sz="2800" b="1" dirty="0" err="1" smtClean="0">
                <a:solidFill>
                  <a:srgbClr val="FFFF00"/>
                </a:solidFill>
              </a:rPr>
              <a:t>first</a:t>
            </a:r>
            <a:r>
              <a:rPr lang="es-GT" sz="2800" b="1" dirty="0" smtClean="0">
                <a:solidFill>
                  <a:srgbClr val="FFFF00"/>
                </a:solidFill>
              </a:rPr>
              <a:t> 5 </a:t>
            </a:r>
            <a:r>
              <a:rPr lang="es-GT" sz="2800" b="1" dirty="0" err="1" smtClean="0">
                <a:solidFill>
                  <a:srgbClr val="FFFF00"/>
                </a:solidFill>
              </a:rPr>
              <a:t>weeks</a:t>
            </a:r>
            <a:r>
              <a:rPr lang="es-GT" sz="2800" b="1" dirty="0" smtClean="0">
                <a:solidFill>
                  <a:srgbClr val="FFFF00"/>
                </a:solidFill>
              </a:rPr>
              <a:t> </a:t>
            </a:r>
            <a:r>
              <a:rPr lang="es-GT" sz="2800" b="1" dirty="0" err="1" smtClean="0">
                <a:solidFill>
                  <a:srgbClr val="FFFF00"/>
                </a:solidFill>
              </a:rPr>
              <a:t>after</a:t>
            </a:r>
            <a:r>
              <a:rPr lang="es-GT" sz="2800" b="1" dirty="0" smtClean="0">
                <a:solidFill>
                  <a:srgbClr val="FFFF00"/>
                </a:solidFill>
              </a:rPr>
              <a:t> </a:t>
            </a:r>
            <a:r>
              <a:rPr lang="es-GT" sz="2800" b="1" dirty="0" err="1" smtClean="0">
                <a:solidFill>
                  <a:srgbClr val="FFFF00"/>
                </a:solidFill>
              </a:rPr>
              <a:t>transplanting</a:t>
            </a:r>
            <a:endParaRPr lang="es-GT" sz="2800" b="1" dirty="0">
              <a:solidFill>
                <a:srgbClr val="FFFF00"/>
              </a:solidFill>
            </a:endParaRPr>
          </a:p>
        </p:txBody>
      </p:sp>
      <p:pic>
        <p:nvPicPr>
          <p:cNvPr id="107" name="Picture 2" descr="D:\diagram2 low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40" y="1143000"/>
            <a:ext cx="6022357" cy="27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64"/>
          <p:cNvSpPr>
            <a:spLocks noChangeArrowheads="1"/>
          </p:cNvSpPr>
          <p:nvPr/>
        </p:nvSpPr>
        <p:spPr bwMode="auto">
          <a:xfrm>
            <a:off x="6934200" y="4611624"/>
            <a:ext cx="14478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64"/>
          <p:cNvSpPr>
            <a:spLocks noChangeArrowheads="1"/>
          </p:cNvSpPr>
          <p:nvPr/>
        </p:nvSpPr>
        <p:spPr bwMode="auto">
          <a:xfrm>
            <a:off x="6928104" y="4838700"/>
            <a:ext cx="143256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" grpId="0" animBg="1"/>
      <p:bldP spid="2148" grpId="0" animBg="1"/>
      <p:bldP spid="2149" grpId="0" animBg="1"/>
      <p:bldP spid="2167" grpId="0" animBg="1"/>
      <p:bldP spid="2168" grpId="0" animBg="1"/>
      <p:bldP spid="2169" grpId="0" animBg="1"/>
      <p:bldP spid="2170" grpId="0" animBg="1"/>
      <p:bldP spid="2171" grpId="0" animBg="1"/>
      <p:bldP spid="2172" grpId="0" animBg="1"/>
      <p:bldP spid="2173" grpId="0" animBg="1"/>
      <p:bldP spid="2174" grpId="0" animBg="1"/>
      <p:bldP spid="2196" grpId="0" animBg="1"/>
      <p:bldP spid="2197" grpId="0" animBg="1"/>
      <p:bldP spid="2198" grpId="0" animBg="1"/>
      <p:bldP spid="2200" grpId="0" animBg="1"/>
      <p:bldP spid="2202" grpId="0" animBg="1"/>
      <p:bldP spid="2203" grpId="0" animBg="1"/>
      <p:bldP spid="2204" grpId="0" animBg="1"/>
      <p:bldP spid="2205" grpId="0" animBg="1"/>
      <p:bldP spid="2206" grpId="0" animBg="1"/>
      <p:bldP spid="2207" grpId="0" animBg="1"/>
      <p:bldP spid="2208" grpId="0" animBg="1"/>
      <p:bldP spid="2209" grpId="0" animBg="1"/>
      <p:bldP spid="2210" grpId="0" animBg="1"/>
      <p:bldP spid="2211" grpId="0" animBg="1"/>
      <p:bldP spid="2213" grpId="0" animBg="1"/>
      <p:bldP spid="2219" grpId="0" animBg="1"/>
      <p:bldP spid="2228" grpId="0" animBg="1"/>
      <p:bldP spid="2229" grpId="0" animBg="1"/>
      <p:bldP spid="2230" grpId="0" animBg="1"/>
      <p:bldP spid="2231" grpId="0" animBg="1"/>
      <p:bldP spid="2232" grpId="0" animBg="1"/>
      <p:bldP spid="2233" grpId="0" animBg="1"/>
      <p:bldP spid="2234" grpId="0" animBg="1"/>
      <p:bldP spid="2235" grpId="0" animBg="1"/>
      <p:bldP spid="108" grpId="0" animBg="1"/>
      <p:bldP spid="1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861</Words>
  <Application>Microsoft Office PowerPoint</Application>
  <PresentationFormat>On-screen Show (4:3)</PresentationFormat>
  <Paragraphs>302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</dc:creator>
  <cp:lastModifiedBy>IFAS Entomology &amp; Nematology</cp:lastModifiedBy>
  <cp:revision>77</cp:revision>
  <dcterms:created xsi:type="dcterms:W3CDTF">2012-09-17T20:21:44Z</dcterms:created>
  <dcterms:modified xsi:type="dcterms:W3CDTF">2012-09-24T22:07:28Z</dcterms:modified>
</cp:coreProperties>
</file>